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81"/>
  </p:notesMasterIdLst>
  <p:handoutMasterIdLst>
    <p:handoutMasterId r:id="rId82"/>
  </p:handoutMasterIdLst>
  <p:sldIdLst>
    <p:sldId id="737" r:id="rId2"/>
    <p:sldId id="738" r:id="rId3"/>
    <p:sldId id="869" r:id="rId4"/>
    <p:sldId id="739" r:id="rId5"/>
    <p:sldId id="743" r:id="rId6"/>
    <p:sldId id="863" r:id="rId7"/>
    <p:sldId id="831" r:id="rId8"/>
    <p:sldId id="832" r:id="rId9"/>
    <p:sldId id="833" r:id="rId10"/>
    <p:sldId id="834" r:id="rId11"/>
    <p:sldId id="835" r:id="rId12"/>
    <p:sldId id="837" r:id="rId13"/>
    <p:sldId id="838" r:id="rId14"/>
    <p:sldId id="839" r:id="rId15"/>
    <p:sldId id="840" r:id="rId16"/>
    <p:sldId id="841" r:id="rId17"/>
    <p:sldId id="842" r:id="rId18"/>
    <p:sldId id="843" r:id="rId19"/>
    <p:sldId id="745" r:id="rId20"/>
    <p:sldId id="746" r:id="rId21"/>
    <p:sldId id="844" r:id="rId22"/>
    <p:sldId id="845" r:id="rId23"/>
    <p:sldId id="846" r:id="rId24"/>
    <p:sldId id="847" r:id="rId25"/>
    <p:sldId id="848" r:id="rId26"/>
    <p:sldId id="849" r:id="rId27"/>
    <p:sldId id="742" r:id="rId28"/>
    <p:sldId id="866" r:id="rId29"/>
    <p:sldId id="747" r:id="rId30"/>
    <p:sldId id="748" r:id="rId31"/>
    <p:sldId id="752" r:id="rId32"/>
    <p:sldId id="753" r:id="rId33"/>
    <p:sldId id="754" r:id="rId34"/>
    <p:sldId id="755" r:id="rId35"/>
    <p:sldId id="756" r:id="rId36"/>
    <p:sldId id="867" r:id="rId37"/>
    <p:sldId id="757" r:id="rId38"/>
    <p:sldId id="758" r:id="rId39"/>
    <p:sldId id="759" r:id="rId40"/>
    <p:sldId id="761" r:id="rId41"/>
    <p:sldId id="762" r:id="rId42"/>
    <p:sldId id="763" r:id="rId43"/>
    <p:sldId id="773" r:id="rId44"/>
    <p:sldId id="774" r:id="rId45"/>
    <p:sldId id="775" r:id="rId46"/>
    <p:sldId id="776" r:id="rId47"/>
    <p:sldId id="764" r:id="rId48"/>
    <p:sldId id="778" r:id="rId49"/>
    <p:sldId id="769" r:id="rId50"/>
    <p:sldId id="771" r:id="rId51"/>
    <p:sldId id="772" r:id="rId52"/>
    <p:sldId id="794" r:id="rId53"/>
    <p:sldId id="795" r:id="rId54"/>
    <p:sldId id="800" r:id="rId55"/>
    <p:sldId id="796" r:id="rId56"/>
    <p:sldId id="868" r:id="rId57"/>
    <p:sldId id="797" r:id="rId58"/>
    <p:sldId id="799" r:id="rId59"/>
    <p:sldId id="798" r:id="rId60"/>
    <p:sldId id="793" r:id="rId61"/>
    <p:sldId id="854" r:id="rId62"/>
    <p:sldId id="855" r:id="rId63"/>
    <p:sldId id="856" r:id="rId64"/>
    <p:sldId id="857" r:id="rId65"/>
    <p:sldId id="690" r:id="rId66"/>
    <p:sldId id="851" r:id="rId67"/>
    <p:sldId id="852" r:id="rId68"/>
    <p:sldId id="853" r:id="rId69"/>
    <p:sldId id="691" r:id="rId70"/>
    <p:sldId id="692" r:id="rId71"/>
    <p:sldId id="693" r:id="rId72"/>
    <p:sldId id="802" r:id="rId73"/>
    <p:sldId id="815" r:id="rId74"/>
    <p:sldId id="803" r:id="rId75"/>
    <p:sldId id="804" r:id="rId76"/>
    <p:sldId id="805" r:id="rId77"/>
    <p:sldId id="806" r:id="rId78"/>
    <p:sldId id="807" r:id="rId79"/>
    <p:sldId id="858" r:id="rId80"/>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D60093"/>
    <a:srgbClr val="008000"/>
    <a:srgbClr val="33CC33"/>
    <a:srgbClr val="333399"/>
    <a:srgbClr val="FF0066"/>
    <a:srgbClr val="00FFFF"/>
    <a:srgbClr val="00FF00"/>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19" autoAdjust="0"/>
    <p:restoredTop sz="95722" autoAdjust="0"/>
  </p:normalViewPr>
  <p:slideViewPr>
    <p:cSldViewPr>
      <p:cViewPr varScale="1">
        <p:scale>
          <a:sx n="114" d="100"/>
          <a:sy n="114" d="100"/>
        </p:scale>
        <p:origin x="1264" y="176"/>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846"/>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10/16/23</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6312" units="in"/>
          <inkml:channel name="Y" type="integer" max="16520" units="in"/>
          <inkml:channel name="F" type="integer" max="255" units="dev"/>
        </inkml:traceFormat>
        <inkml:channelProperties>
          <inkml:channelProperty channel="X" name="resolution" value="2540.01343" units="1/in"/>
          <inkml:channelProperty channel="Y" name="resolution" value="2540.36597" units="1/in"/>
          <inkml:channelProperty channel="F" name="resolution" value="0" units="1/dev"/>
        </inkml:channelProperties>
      </inkml:inkSource>
      <inkml:timestamp xml:id="ts0" timeString="2010-11-01T23:32:17.932"/>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365 8 2,'-118'-4'3,"-4"1"-3,-3 2-5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10/16/23</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a:t>
            </a:fld>
            <a:endParaRPr lang="en-US"/>
          </a:p>
        </p:txBody>
      </p:sp>
    </p:spTree>
    <p:extLst>
      <p:ext uri="{BB962C8B-B14F-4D97-AF65-F5344CB8AC3E}">
        <p14:creationId xmlns:p14="http://schemas.microsoft.com/office/powerpoint/2010/main" val="543906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62</a:t>
            </a:fld>
            <a:endParaRPr lang="en-US"/>
          </a:p>
        </p:txBody>
      </p:sp>
    </p:spTree>
    <p:extLst>
      <p:ext uri="{BB962C8B-B14F-4D97-AF65-F5344CB8AC3E}">
        <p14:creationId xmlns:p14="http://schemas.microsoft.com/office/powerpoint/2010/main" val="3917416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63</a:t>
            </a:fld>
            <a:endParaRPr lang="en-US"/>
          </a:p>
        </p:txBody>
      </p:sp>
    </p:spTree>
    <p:extLst>
      <p:ext uri="{BB962C8B-B14F-4D97-AF65-F5344CB8AC3E}">
        <p14:creationId xmlns:p14="http://schemas.microsoft.com/office/powerpoint/2010/main" val="2463064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2505154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18</a:t>
            </a:fld>
            <a:endParaRPr lang="en-US" dirty="0"/>
          </a:p>
        </p:txBody>
      </p:sp>
    </p:spTree>
    <p:extLst>
      <p:ext uri="{BB962C8B-B14F-4D97-AF65-F5344CB8AC3E}">
        <p14:creationId xmlns:p14="http://schemas.microsoft.com/office/powerpoint/2010/main" val="772276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6097">
              <a:defRPr/>
            </a:pPr>
            <a:endParaRPr lang="en-US" sz="1300" dirty="0">
              <a:latin typeface="Verdana" pitchFamily="34" charset="0"/>
              <a:sym typeface="Verdana" pitchFamily="34" charset="0"/>
            </a:endParaRPr>
          </a:p>
        </p:txBody>
      </p:sp>
      <p:sp>
        <p:nvSpPr>
          <p:cNvPr id="4" name="Slide Number Placeholder 3"/>
          <p:cNvSpPr>
            <a:spLocks noGrp="1"/>
          </p:cNvSpPr>
          <p:nvPr>
            <p:ph type="sldNum" sz="quarter" idx="10"/>
          </p:nvPr>
        </p:nvSpPr>
        <p:spPr/>
        <p:txBody>
          <a:bodyPr/>
          <a:lstStyle/>
          <a:p>
            <a:fld id="{08E3BB6A-C8C6-4CE1-B31D-D41FC741C6B0}" type="slidenum">
              <a:rPr lang="en-US" smtClean="0"/>
              <a:pPr/>
              <a:t>41</a:t>
            </a:fld>
            <a:endParaRPr lang="en-US" dirty="0"/>
          </a:p>
        </p:txBody>
      </p:sp>
    </p:spTree>
    <p:extLst>
      <p:ext uri="{BB962C8B-B14F-4D97-AF65-F5344CB8AC3E}">
        <p14:creationId xmlns:p14="http://schemas.microsoft.com/office/powerpoint/2010/main" val="2860504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953F92-0D53-4681-972D-12394B2B3301}" type="slidenum">
              <a:rPr lang="en-US" smtClean="0"/>
              <a:pPr/>
              <a:t>42</a:t>
            </a:fld>
            <a:endParaRPr lang="en-US" dirty="0"/>
          </a:p>
        </p:txBody>
      </p:sp>
    </p:spTree>
    <p:extLst>
      <p:ext uri="{BB962C8B-B14F-4D97-AF65-F5344CB8AC3E}">
        <p14:creationId xmlns:p14="http://schemas.microsoft.com/office/powerpoint/2010/main" val="1681127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4B533E-300C-4BE3-81B9-36747ECF45F0}" type="slidenum">
              <a:rPr lang="en-US"/>
              <a:pPr/>
              <a:t>45</a:t>
            </a:fld>
            <a:endParaRPr lang="en-US"/>
          </a:p>
        </p:txBody>
      </p:sp>
      <p:sp>
        <p:nvSpPr>
          <p:cNvPr id="1167362" name="Rectangle 2"/>
          <p:cNvSpPr>
            <a:spLocks noGrp="1" noRot="1" noChangeAspect="1" noChangeArrowheads="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p:spPr>
      </p:sp>
      <p:sp>
        <p:nvSpPr>
          <p:cNvPr id="1167363" name="Rectangle 3"/>
          <p:cNvSpPr>
            <a:spLocks noGrp="1" noChangeArrowheads="1"/>
          </p:cNvSpPr>
          <p:nvPr>
            <p:ph type="body" idx="1"/>
          </p:nvPr>
        </p:nvSpPr>
        <p:spPr bwMode="auto">
          <a:xfrm>
            <a:off x="975361" y="4560570"/>
            <a:ext cx="5364480" cy="4320540"/>
          </a:xfrm>
          <a:prstGeom prst="rect">
            <a:avLst/>
          </a:prstGeom>
          <a:solidFill>
            <a:srgbClr val="FFFFFF"/>
          </a:solidFill>
          <a:ln>
            <a:solidFill>
              <a:srgbClr val="000000"/>
            </a:solidFill>
            <a:miter lim="800000"/>
            <a:headEnd/>
            <a:tailEnd/>
          </a:ln>
        </p:spPr>
        <p:txBody>
          <a:bodyPr lIns="95067" tIns="47534" rIns="95067" bIns="47534"/>
          <a:lstStyle/>
          <a:p>
            <a:endParaRPr lang="en-US"/>
          </a:p>
        </p:txBody>
      </p:sp>
    </p:spTree>
    <p:extLst>
      <p:ext uri="{BB962C8B-B14F-4D97-AF65-F5344CB8AC3E}">
        <p14:creationId xmlns:p14="http://schemas.microsoft.com/office/powerpoint/2010/main" val="2365858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51</a:t>
            </a:fld>
            <a:endParaRPr lang="en-US" dirty="0"/>
          </a:p>
        </p:txBody>
      </p:sp>
    </p:spTree>
    <p:extLst>
      <p:ext uri="{BB962C8B-B14F-4D97-AF65-F5344CB8AC3E}">
        <p14:creationId xmlns:p14="http://schemas.microsoft.com/office/powerpoint/2010/main" val="735192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B068B138-1959-EE49-A6BA-732400FFB873}" type="slidenum">
              <a:rPr lang="en-US" smtClean="0"/>
              <a:pPr/>
              <a:t>53</a:t>
            </a:fld>
            <a:endParaRPr lang="en-US" dirty="0"/>
          </a:p>
        </p:txBody>
      </p:sp>
    </p:spTree>
    <p:extLst>
      <p:ext uri="{BB962C8B-B14F-4D97-AF65-F5344CB8AC3E}">
        <p14:creationId xmlns:p14="http://schemas.microsoft.com/office/powerpoint/2010/main" val="320062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55</a:t>
            </a:fld>
            <a:endParaRPr lang="en-US" dirty="0"/>
          </a:p>
        </p:txBody>
      </p:sp>
    </p:spTree>
    <p:extLst>
      <p:ext uri="{BB962C8B-B14F-4D97-AF65-F5344CB8AC3E}">
        <p14:creationId xmlns:p14="http://schemas.microsoft.com/office/powerpoint/2010/main" val="1211270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a:t>Click to edit Master title style</a:t>
            </a:r>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a:t>Click to edit Master subtitle style</a:t>
            </a:r>
          </a:p>
        </p:txBody>
      </p:sp>
      <p:sp>
        <p:nvSpPr>
          <p:cNvPr id="4" name="Date Placeholder 3"/>
          <p:cNvSpPr>
            <a:spLocks noGrp="1"/>
          </p:cNvSpPr>
          <p:nvPr>
            <p:ph type="dt" sz="half" idx="10"/>
          </p:nvPr>
        </p:nvSpPr>
        <p:spPr/>
        <p:txBody>
          <a:bodyPr/>
          <a:lstStyle/>
          <a:p>
            <a:fld id="{A554E762-9016-4208-A28E-2A00C8FD983F}" type="datetime1">
              <a:rPr lang="en-US" smtClean="0"/>
              <a:pPr/>
              <a:t>10/16/23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3DE9BCB-4FF3-4102-A144-58D8DC8456A9}" type="datetime1">
              <a:rPr lang="en-US" smtClean="0"/>
              <a:pPr/>
              <a:t>10/16/23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304800"/>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C040126-A35A-4CBA-A30B-C41BF95F83E7}" type="datetime1">
              <a:rPr lang="en-US" smtClean="0"/>
              <a:pPr/>
              <a:t>10/16/23</a:t>
            </a:fld>
            <a:endParaRPr lang="en-US"/>
          </a:p>
        </p:txBody>
      </p:sp>
      <p:sp>
        <p:nvSpPr>
          <p:cNvPr id="5" name="Footer Placeholder 4"/>
          <p:cNvSpPr>
            <a:spLocks noGrp="1"/>
          </p:cNvSpPr>
          <p:nvPr>
            <p:ph type="ftr" sz="quarter" idx="11"/>
          </p:nvPr>
        </p:nvSpPr>
        <p:spPr>
          <a:xfrm>
            <a:off x="2640597" y="6377459"/>
            <a:ext cx="3836404" cy="365125"/>
          </a:xfrm>
        </p:spPr>
        <p:txBody>
          <a:bodyPr/>
          <a:lstStyle/>
          <a:p>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920" y="273629"/>
            <a:ext cx="8226720" cy="1143480"/>
          </a:xfrm>
        </p:spPr>
        <p:txBody>
          <a:bodyPr tIns="41473" bIns="41473"/>
          <a:lstStyle/>
          <a:p>
            <a:r>
              <a:rPr lang="en-US"/>
              <a:t>Click to edit Master title style</a:t>
            </a:r>
          </a:p>
        </p:txBody>
      </p:sp>
      <p:sp>
        <p:nvSpPr>
          <p:cNvPr id="3" name="Text Placeholder 2"/>
          <p:cNvSpPr>
            <a:spLocks noGrp="1"/>
          </p:cNvSpPr>
          <p:nvPr>
            <p:ph type="body" sz="half" idx="1"/>
          </p:nvPr>
        </p:nvSpPr>
        <p:spPr>
          <a:xfrm>
            <a:off x="457920" y="1604329"/>
            <a:ext cx="4043520" cy="4524955"/>
          </a:xfrm>
        </p:spPr>
        <p:txBody>
          <a:bodyPr rIns="82945" bIns="41473"/>
          <a:lstStyle>
            <a:lvl2pPr>
              <a:defRPr>
                <a:solidFill>
                  <a:srgbClr val="FF0000"/>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lipArt Placeholder 3"/>
          <p:cNvSpPr>
            <a:spLocks noGrp="1"/>
          </p:cNvSpPr>
          <p:nvPr>
            <p:ph type="clipArt" sz="half" idx="2"/>
          </p:nvPr>
        </p:nvSpPr>
        <p:spPr>
          <a:xfrm>
            <a:off x="4639680" y="1604329"/>
            <a:ext cx="4044960" cy="4524955"/>
          </a:xfrm>
        </p:spPr>
        <p:txBody>
          <a:bodyPr rIns="82945" bIns="41473"/>
          <a:lstStyle/>
          <a:p>
            <a:endParaRPr lang="en-US"/>
          </a:p>
        </p:txBody>
      </p:sp>
      <p:sp>
        <p:nvSpPr>
          <p:cNvPr id="5" name="Date Placeholder 4"/>
          <p:cNvSpPr>
            <a:spLocks noGrp="1"/>
          </p:cNvSpPr>
          <p:nvPr>
            <p:ph type="dt" idx="10"/>
          </p:nvPr>
        </p:nvSpPr>
        <p:spPr>
          <a:xfrm>
            <a:off x="457920" y="6247376"/>
            <a:ext cx="2126880" cy="472370"/>
          </a:xfrm>
        </p:spPr>
        <p:txBody>
          <a:bodyPr tIns="41473"/>
          <a:lstStyle>
            <a:lvl1pPr>
              <a:defRPr/>
            </a:lvl1pPr>
          </a:lstStyle>
          <a:p>
            <a:fld id="{B4EB4707-F3C6-4FBE-8D58-094B95113541}" type="datetime1">
              <a:rPr lang="en-US" smtClean="0"/>
              <a:pPr/>
              <a:t>10/16/23</a:t>
            </a:fld>
            <a:endParaRPr lang="en-GB"/>
          </a:p>
        </p:txBody>
      </p:sp>
      <p:sp>
        <p:nvSpPr>
          <p:cNvPr id="6" name="Footer Placeholder 5"/>
          <p:cNvSpPr>
            <a:spLocks noGrp="1"/>
          </p:cNvSpPr>
          <p:nvPr>
            <p:ph type="ftr" idx="11"/>
          </p:nvPr>
        </p:nvSpPr>
        <p:spPr>
          <a:xfrm>
            <a:off x="3126240" y="6247376"/>
            <a:ext cx="2897280" cy="472370"/>
          </a:xfrm>
        </p:spPr>
        <p:txBody>
          <a:bodyPr tIns="41473"/>
          <a:lstStyle>
            <a:lvl1pPr>
              <a:defRPr/>
            </a:lvl1pPr>
          </a:lstStyle>
          <a:p>
            <a:endParaRPr lang="en-GB"/>
          </a:p>
        </p:txBody>
      </p:sp>
      <p:sp>
        <p:nvSpPr>
          <p:cNvPr id="7" name="Slide Number Placeholder 6"/>
          <p:cNvSpPr>
            <a:spLocks noGrp="1"/>
          </p:cNvSpPr>
          <p:nvPr>
            <p:ph type="sldNum" idx="12"/>
          </p:nvPr>
        </p:nvSpPr>
        <p:spPr>
          <a:xfrm>
            <a:off x="6554880" y="6247376"/>
            <a:ext cx="2128320" cy="472370"/>
          </a:xfrm>
        </p:spPr>
        <p:txBody>
          <a:bodyPr lIns="82945" tIns="41473" rIns="82945"/>
          <a:lstStyle>
            <a:lvl1pPr>
              <a:defRPr/>
            </a:lvl1pPr>
          </a:lstStyle>
          <a:p>
            <a:fld id="{10066599-523B-4641-9CCC-17D83CD935ED}" type="slidenum">
              <a:rPr lang="en-GB"/>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lvl2pPr>
              <a:defRPr>
                <a:solidFill>
                  <a:srgbClr val="FF0000"/>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2pPr>
              <a:defRPr>
                <a:solidFill>
                  <a:srgbClr val="FF0000"/>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fld id="{6AA9B611-7E1B-4D1F-968C-88F56CFDC96B}" type="datetime1">
              <a:rPr lang="en-US" smtClean="0"/>
              <a:pPr/>
              <a:t>10/16/23</a:t>
            </a:fld>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39826768-8FCE-4417-A22B-1D26CD2A846A}" type="slidenum">
              <a:rPr lang="en-US"/>
              <a:pPr/>
              <a:t>‹#›</a:t>
            </a:fld>
            <a:endParaRPr lang="en-US"/>
          </a:p>
        </p:txBody>
      </p:sp>
    </p:spTree>
    <p:extLst>
      <p:ext uri="{BB962C8B-B14F-4D97-AF65-F5344CB8AC3E}">
        <p14:creationId xmlns:p14="http://schemas.microsoft.com/office/powerpoint/2010/main" val="14209750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a:prstGeom prst="rect">
            <a:avLst/>
          </a:prstGeom>
          <a:gradFill>
            <a:gsLst>
              <a:gs pos="0">
                <a:schemeClr val="accent6">
                  <a:shade val="51000"/>
                  <a:satMod val="130000"/>
                  <a:alpha val="60000"/>
                </a:schemeClr>
              </a:gs>
              <a:gs pos="80000">
                <a:schemeClr val="accent6">
                  <a:shade val="93000"/>
                  <a:satMod val="130000"/>
                </a:schemeClr>
              </a:gs>
              <a:gs pos="100000">
                <a:schemeClr val="accent6">
                  <a:shade val="94000"/>
                  <a:satMod val="135000"/>
                </a:schemeClr>
              </a:gs>
            </a:gsLst>
            <a:lin ang="16200000" scaled="0"/>
          </a:gra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lvl1pPr algn="l" defTabSz="914400" rtl="0" eaLnBrk="1" latinLnBrk="0" hangingPunct="1">
              <a:spcBef>
                <a:spcPct val="0"/>
              </a:spcBef>
              <a:buNone/>
              <a:defRPr lang="en-US" sz="2800" b="1" kern="1200" dirty="0">
                <a:solidFill>
                  <a:schemeClr val="bg1"/>
                </a:solidFill>
                <a:latin typeface="+mj-lt"/>
                <a:ea typeface="+mj-ea"/>
                <a:cs typeface="+mj-cs"/>
              </a:defRPr>
            </a:lvl1pPr>
          </a:lstStyle>
          <a:p>
            <a:r>
              <a:rPr lang="en-US"/>
              <a:t>Click to edit Master title style</a:t>
            </a:r>
            <a:endParaRPr lang="en-US" dirty="0"/>
          </a:p>
        </p:txBody>
      </p:sp>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_Title">
    <p:spTree>
      <p:nvGrpSpPr>
        <p:cNvPr id="1" name=""/>
        <p:cNvGrpSpPr/>
        <p:nvPr/>
      </p:nvGrpSpPr>
      <p:grpSpPr>
        <a:xfrm>
          <a:off x="0" y="0"/>
          <a:ext cx="0" cy="0"/>
          <a:chOff x="0" y="0"/>
          <a:chExt cx="0" cy="0"/>
        </a:xfrm>
      </p:grpSpPr>
      <p:sp>
        <p:nvSpPr>
          <p:cNvPr id="4" name="Content Placeholder 2"/>
          <p:cNvSpPr>
            <a:spLocks noGrp="1"/>
          </p:cNvSpPr>
          <p:nvPr>
            <p:ph idx="17" hasCustomPrompt="1"/>
          </p:nvPr>
        </p:nvSpPr>
        <p:spPr>
          <a:xfrm>
            <a:off x="1981200" y="3886200"/>
            <a:ext cx="6858000" cy="2438400"/>
          </a:xfrm>
          <a:prstGeom prst="rect">
            <a:avLst/>
          </a:prstGeom>
          <a:noFill/>
          <a:ln>
            <a:noFill/>
          </a:ln>
        </p:spPr>
        <p:style>
          <a:lnRef idx="2">
            <a:schemeClr val="accent6"/>
          </a:lnRef>
          <a:fillRef idx="1">
            <a:schemeClr val="lt1"/>
          </a:fillRef>
          <a:effectRef idx="0">
            <a:schemeClr val="accent6"/>
          </a:effectRef>
          <a:fontRef idx="none"/>
        </p:style>
        <p:txBody>
          <a:bodyPr anchor="ctr" anchorCtr="0">
            <a:normAutofit/>
          </a:bodyPr>
          <a:lstStyle>
            <a:lvl1pPr algn="l">
              <a:buFont typeface="Arial" pitchFamily="34" charset="0"/>
              <a:buChar char="•"/>
              <a:defRPr sz="3600" b="1">
                <a:solidFill>
                  <a:schemeClr val="accent6">
                    <a:lumMod val="75000"/>
                  </a:schemeClr>
                </a:solidFill>
              </a:defRPr>
            </a:lvl1pPr>
            <a:lvl2pPr algn="l">
              <a:defRPr sz="2000"/>
            </a:lvl2pPr>
            <a:lvl3pPr algn="l">
              <a:defRPr sz="1800"/>
            </a:lvl3pPr>
            <a:lvl4pPr algn="ctr">
              <a:defRPr/>
            </a:lvl4pPr>
            <a:lvl5pPr algn="ctr">
              <a:defRPr/>
            </a:lvl5pPr>
          </a:lstStyle>
          <a:p>
            <a:pPr lvl="0"/>
            <a:r>
              <a:rPr lang="en-US" dirty="0"/>
              <a:t>Click to edit subtitle</a:t>
            </a:r>
          </a:p>
          <a:p>
            <a:pPr lvl="1"/>
            <a:endParaRPr lang="en-US" dirty="0"/>
          </a:p>
          <a:p>
            <a:pPr lvl="2"/>
            <a:endParaRPr lang="en-US" dirty="0"/>
          </a:p>
        </p:txBody>
      </p:sp>
      <p:cxnSp>
        <p:nvCxnSpPr>
          <p:cNvPr id="6" name="Straight Connector 5"/>
          <p:cNvCxnSpPr/>
          <p:nvPr/>
        </p:nvCxnSpPr>
        <p:spPr>
          <a:xfrm>
            <a:off x="0" y="838200"/>
            <a:ext cx="9144000" cy="0"/>
          </a:xfrm>
          <a:prstGeom prst="line">
            <a:avLst/>
          </a:prstGeom>
          <a:ln>
            <a:solidFill>
              <a:srgbClr val="C00000"/>
            </a:solidFill>
          </a:ln>
        </p:spPr>
        <p:style>
          <a:lnRef idx="3">
            <a:schemeClr val="accent6"/>
          </a:lnRef>
          <a:fillRef idx="0">
            <a:schemeClr val="accent6"/>
          </a:fillRef>
          <a:effectRef idx="2">
            <a:schemeClr val="accent6"/>
          </a:effectRef>
          <a:fontRef idx="minor">
            <a:schemeClr val="tx1"/>
          </a:fontRef>
        </p:style>
      </p:cxnSp>
      <p:sp>
        <p:nvSpPr>
          <p:cNvPr id="7" name="Title 1"/>
          <p:cNvSpPr>
            <a:spLocks noGrp="1"/>
          </p:cNvSpPr>
          <p:nvPr>
            <p:ph type="title"/>
          </p:nvPr>
        </p:nvSpPr>
        <p:spPr>
          <a:xfrm>
            <a:off x="381000" y="934720"/>
            <a:ext cx="8458200" cy="2895600"/>
          </a:xfrm>
          <a:prstGeom prst="rect">
            <a:avLst/>
          </a:prstGeom>
          <a:solidFill>
            <a:schemeClr val="bg1"/>
          </a:solidFill>
          <a:ln>
            <a:solidFill>
              <a:schemeClr val="bg1">
                <a:lumMod val="85000"/>
              </a:schemeClr>
            </a:solidFill>
          </a:ln>
        </p:spPr>
        <p:style>
          <a:lnRef idx="2">
            <a:schemeClr val="accent2"/>
          </a:lnRef>
          <a:fillRef idx="1">
            <a:schemeClr val="lt1"/>
          </a:fillRef>
          <a:effectRef idx="0">
            <a:schemeClr val="accent2"/>
          </a:effectRef>
          <a:fontRef idx="none"/>
        </p:style>
        <p:txBody>
          <a:bodyPr anchor="ctr" anchorCtr="0">
            <a:normAutofit/>
          </a:bodyPr>
          <a:lstStyle>
            <a:lvl1pPr algn="ctr" defTabSz="914400" rtl="0" eaLnBrk="1" latinLnBrk="0" hangingPunct="1">
              <a:spcBef>
                <a:spcPct val="0"/>
              </a:spcBef>
              <a:buNone/>
              <a:defRPr lang="en-US" sz="4400" b="1" kern="1200" dirty="0">
                <a:solidFill>
                  <a:schemeClr val="accent6">
                    <a:lumMod val="75000"/>
                  </a:schemeClr>
                </a:solidFill>
                <a:latin typeface="+mn-lt"/>
                <a:ea typeface="+mn-ea"/>
                <a:cs typeface="+mn-cs"/>
              </a:defRPr>
            </a:lvl1pPr>
          </a:lstStyle>
          <a:p>
            <a:pPr marL="342900" lvl="0" indent="-342900" algn="ctr" defTabSz="914400" rtl="0" eaLnBrk="1" latinLnBrk="0" hangingPunct="1">
              <a:spcBef>
                <a:spcPct val="20000"/>
              </a:spcBef>
              <a:buFont typeface="Arial" pitchFamily="34" charset="0"/>
              <a:buNone/>
            </a:pPr>
            <a:r>
              <a:rPr lang="en-US"/>
              <a:t>Click to edit Master title style</a:t>
            </a:r>
            <a:endParaRPr lang="en-US" dirty="0"/>
          </a:p>
        </p:txBody>
      </p:sp>
      <p:sp>
        <p:nvSpPr>
          <p:cNvPr id="8" name="Rectangle 7"/>
          <p:cNvSpPr/>
          <p:nvPr/>
        </p:nvSpPr>
        <p:spPr>
          <a:xfrm>
            <a:off x="0" y="533400"/>
            <a:ext cx="9144000" cy="381000"/>
          </a:xfrm>
          <a:prstGeom prst="rect">
            <a:avLst/>
          </a:prstGeom>
          <a:solidFill>
            <a:schemeClr val="bg1"/>
          </a:solidFill>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Content- No foot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p:cNvSpPr/>
          <p:nvPr/>
        </p:nvSpPr>
        <p:spPr>
          <a:xfrm>
            <a:off x="0" y="6477000"/>
            <a:ext cx="9144000" cy="392434"/>
          </a:xfrm>
          <a:prstGeom prst="rect">
            <a:avLst/>
          </a:prstGeom>
          <a:ln>
            <a:noFill/>
          </a:ln>
        </p:spPr>
        <p:style>
          <a:lnRef idx="1">
            <a:schemeClr val="dk1"/>
          </a:lnRef>
          <a:fillRef idx="1001">
            <a:schemeClr val="lt2"/>
          </a:fillRef>
          <a:effectRef idx="1">
            <a:schemeClr val="dk1"/>
          </a:effectRef>
          <a:fontRef idx="minor">
            <a:schemeClr val="dk1"/>
          </a:fontRef>
        </p:style>
        <p:txBody>
          <a:bodyPr rtlCol="0" anchor="ctr"/>
          <a:lstStyle/>
          <a:p>
            <a:pPr algn="ctr"/>
            <a:endParaRPr lang="en-US" dirty="0">
              <a:latin typeface="Open Sans" panose="020B0606030504020204" pitchFamily="34" charset="0"/>
            </a:endParaRPr>
          </a:p>
        </p:txBody>
      </p:sp>
      <p:sp>
        <p:nvSpPr>
          <p:cNvPr id="7" name="TextBox 6"/>
          <p:cNvSpPr txBox="1"/>
          <p:nvPr/>
        </p:nvSpPr>
        <p:spPr>
          <a:xfrm>
            <a:off x="8610600" y="6583680"/>
            <a:ext cx="533400" cy="274320"/>
          </a:xfrm>
          <a:prstGeom prst="rect">
            <a:avLst/>
          </a:prstGeom>
          <a:ln>
            <a:noFill/>
          </a:ln>
        </p:spPr>
        <p:style>
          <a:lnRef idx="1">
            <a:schemeClr val="dk1"/>
          </a:lnRef>
          <a:fillRef idx="1001">
            <a:schemeClr val="lt2"/>
          </a:fillRef>
          <a:effectRef idx="2">
            <a:schemeClr val="dk1"/>
          </a:effectRef>
          <a:fontRef idx="minor">
            <a:schemeClr val="lt1"/>
          </a:fontRef>
        </p:style>
        <p:txBody>
          <a:bodyPr wrap="square" rtlCol="0">
            <a:noAutofit/>
          </a:bodyPr>
          <a:lstStyle/>
          <a:p>
            <a:pPr algn="ctr"/>
            <a:fld id="{C3B76011-FA69-4E10-B45A-93FFAD2DF13B}" type="slidenum">
              <a:rPr lang="en-US" sz="1200" smtClean="0">
                <a:solidFill>
                  <a:sysClr val="windowText" lastClr="000000"/>
                </a:solidFill>
                <a:latin typeface="Open Sans" panose="020B0606030504020204" pitchFamily="34" charset="0"/>
              </a:rPr>
              <a:pPr algn="ctr"/>
              <a:t>‹#›</a:t>
            </a:fld>
            <a:endParaRPr lang="en-US" sz="1300" dirty="0">
              <a:solidFill>
                <a:sysClr val="windowText" lastClr="000000"/>
              </a:solidFill>
              <a:latin typeface="Open Sans" panose="020B0606030504020204" pitchFamily="34" charset="0"/>
            </a:endParaRPr>
          </a:p>
        </p:txBody>
      </p:sp>
      <p:sp>
        <p:nvSpPr>
          <p:cNvPr id="8" name="Title 1"/>
          <p:cNvSpPr>
            <a:spLocks noGrp="1"/>
          </p:cNvSpPr>
          <p:nvPr>
            <p:ph type="title"/>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lvl1pPr algn="l" defTabSz="914400" rtl="0" eaLnBrk="1" latinLnBrk="0" hangingPunct="1">
              <a:spcBef>
                <a:spcPct val="0"/>
              </a:spcBef>
              <a:buNone/>
              <a:def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Tree>
    <p:extLst>
      <p:ext uri="{BB962C8B-B14F-4D97-AF65-F5344CB8AC3E}">
        <p14:creationId xmlns:p14="http://schemas.microsoft.com/office/powerpoint/2010/main" val="26743898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cSld name="Content- 2 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4038600" cy="5410200"/>
          </a:xfrm>
          <a:prstGeom prst="rect">
            <a:avLst/>
          </a:prstGeom>
        </p:spPr>
        <p:txBody>
          <a:bodyPr>
            <a:normAutofit/>
          </a:bodyPr>
          <a:lstStyle>
            <a:lvl1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lgn="l" defTabSz="914400" rtl="0" eaLnBrk="1" latinLnBrk="0" hangingPunct="1">
              <a:spcBef>
                <a:spcPct val="20000"/>
              </a:spcBef>
              <a:buFont typeface="Arial" pitchFamily="34" charset="0"/>
              <a:defRPr lang="en-US" sz="2400"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p:cNvSpPr>
            <a:spLocks noGrp="1"/>
          </p:cNvSpPr>
          <p:nvPr>
            <p:ph sz="quarter" idx="17"/>
          </p:nvPr>
        </p:nvSpPr>
        <p:spPr>
          <a:xfrm>
            <a:off x="4648200" y="914400"/>
            <a:ext cx="4038600" cy="5410200"/>
          </a:xfrm>
          <a:prstGeom prst="rect">
            <a:avLst/>
          </a:prstGeom>
        </p:spPr>
        <p:txBody>
          <a:bodyPr>
            <a:normAutofit/>
          </a:bodyPr>
          <a:lstStyle>
            <a:lvl1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lgn="l" defTabSz="914400" rtl="0" eaLnBrk="1" latinLnBrk="0" hangingPunct="1">
              <a:spcBef>
                <a:spcPct val="20000"/>
              </a:spcBef>
              <a:buFont typeface="Arial" pitchFamily="34" charset="0"/>
              <a:defRPr lang="en-US" sz="2400"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lvl1pPr algn="l" defTabSz="914400" rtl="0" eaLnBrk="1" latinLnBrk="0" hangingPunct="1">
              <a:spcBef>
                <a:spcPct val="0"/>
              </a:spcBef>
              <a:buNone/>
              <a:def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Tree>
    <p:extLst>
      <p:ext uri="{BB962C8B-B14F-4D97-AF65-F5344CB8AC3E}">
        <p14:creationId xmlns:p14="http://schemas.microsoft.com/office/powerpoint/2010/main" val="3956072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87552"/>
          </a:xfrm>
        </p:spPr>
        <p:txBody>
          <a:bodyPr/>
          <a:lstStyle/>
          <a:p>
            <a:r>
              <a:rPr kumimoji="0" lang="en-US"/>
              <a:t>Click to edit Master title style</a:t>
            </a:r>
          </a:p>
        </p:txBody>
      </p:sp>
      <p:sp>
        <p:nvSpPr>
          <p:cNvPr id="3" name="Content Placeholder 2"/>
          <p:cNvSpPr>
            <a:spLocks noGrp="1"/>
          </p:cNvSpPr>
          <p:nvPr>
            <p:ph idx="1"/>
          </p:nvPr>
        </p:nvSpPr>
        <p:spPr/>
        <p:txBody>
          <a:bodyPr/>
          <a:lstStyle>
            <a:lvl2pPr>
              <a:defRPr>
                <a:solidFill>
                  <a:srgbClr val="FF0000"/>
                </a:solidFill>
              </a:defRPr>
            </a:lvl2pPr>
            <a:extLst/>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4" name="Date Placeholder 3"/>
          <p:cNvSpPr>
            <a:spLocks noGrp="1"/>
          </p:cNvSpPr>
          <p:nvPr>
            <p:ph type="dt" sz="half" idx="10"/>
          </p:nvPr>
        </p:nvSpPr>
        <p:spPr/>
        <p:txBody>
          <a:bodyPr/>
          <a:lstStyle/>
          <a:p>
            <a:fld id="{A214C384-9D99-4B94-9B70-9BAD7ABD91F3}" type="datetime1">
              <a:rPr lang="en-US" smtClean="0"/>
              <a:pPr/>
              <a:t>10/16/23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49808" y="914400"/>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dirty="0"/>
              <a:t>Click to edit Master title style</a:t>
            </a:r>
          </a:p>
        </p:txBody>
      </p:sp>
      <p:sp>
        <p:nvSpPr>
          <p:cNvPr id="3" name="Text Placeholder 2"/>
          <p:cNvSpPr>
            <a:spLocks noGrp="1"/>
          </p:cNvSpPr>
          <p:nvPr>
            <p:ph type="body" idx="1"/>
          </p:nvPr>
        </p:nvSpPr>
        <p:spPr>
          <a:xfrm>
            <a:off x="740664" y="2743200"/>
            <a:ext cx="8022336" cy="685800"/>
          </a:xfrm>
        </p:spPr>
        <p:txBody>
          <a:bodyPr lIns="146304" tIns="0" rIns="45720" bIns="0" anchor="t">
            <a:normAutofit/>
          </a:bodyPr>
          <a:lstStyle>
            <a:lvl1pPr marL="0" indent="0">
              <a:buNone/>
              <a:defRPr sz="4000" b="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dirty="0"/>
              <a:t>Click to edit Master text styles</a:t>
            </a:r>
          </a:p>
        </p:txBody>
      </p:sp>
      <p:sp>
        <p:nvSpPr>
          <p:cNvPr id="4" name="Date Placeholder 3"/>
          <p:cNvSpPr>
            <a:spLocks noGrp="1"/>
          </p:cNvSpPr>
          <p:nvPr>
            <p:ph type="dt" sz="half" idx="10"/>
          </p:nvPr>
        </p:nvSpPr>
        <p:spPr/>
        <p:txBody>
          <a:bodyPr/>
          <a:lstStyle/>
          <a:p>
            <a:fld id="{172200FC-C116-45C0-8973-80C3FC682210}" type="datetime1">
              <a:rPr lang="en-US" smtClean="0"/>
              <a:pPr/>
              <a:t>10/16/23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295400"/>
            <a:ext cx="4038600" cy="5504688"/>
          </a:xfrm>
        </p:spPr>
        <p:txBody>
          <a:bodyPr lIns="91440"/>
          <a:lstStyle>
            <a:lvl1pPr>
              <a:defRPr sz="2800"/>
            </a:lvl1pPr>
            <a:lvl2pPr>
              <a:defRPr sz="2400">
                <a:solidFill>
                  <a:srgbClr val="FF0000"/>
                </a:solidFill>
              </a:defRPr>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4" name="Content Placeholder 3"/>
          <p:cNvSpPr>
            <a:spLocks noGrp="1"/>
          </p:cNvSpPr>
          <p:nvPr>
            <p:ph sz="half" idx="2"/>
          </p:nvPr>
        </p:nvSpPr>
        <p:spPr>
          <a:xfrm>
            <a:off x="4648200" y="1295400"/>
            <a:ext cx="4038600" cy="5504688"/>
          </a:xfrm>
        </p:spPr>
        <p:txBody>
          <a:bodyPr/>
          <a:lstStyle>
            <a:lvl1pPr>
              <a:defRPr sz="2800"/>
            </a:lvl1pPr>
            <a:lvl2pPr>
              <a:defRPr sz="2400">
                <a:solidFill>
                  <a:srgbClr val="FF0000"/>
                </a:solidFill>
              </a:defRPr>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5" name="Date Placeholder 4"/>
          <p:cNvSpPr>
            <a:spLocks noGrp="1"/>
          </p:cNvSpPr>
          <p:nvPr>
            <p:ph type="dt" sz="half" idx="10"/>
          </p:nvPr>
        </p:nvSpPr>
        <p:spPr/>
        <p:txBody>
          <a:bodyPr/>
          <a:lstStyle/>
          <a:p>
            <a:fld id="{AC21B6D9-347C-4396-923B-C026BA6CCE98}" type="datetime1">
              <a:rPr lang="en-US" smtClean="0"/>
              <a:pPr/>
              <a:t>10/16/23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1295400"/>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457200" y="2023338"/>
            <a:ext cx="4040188" cy="4377462"/>
          </a:xfrm>
        </p:spPr>
        <p:txBody>
          <a:bodyPr/>
          <a:lstStyle>
            <a:lvl1pPr>
              <a:defRPr sz="2400"/>
            </a:lvl1pPr>
            <a:lvl2pPr>
              <a:defRPr sz="2000">
                <a:solidFill>
                  <a:srgbClr val="FF0000"/>
                </a:solidFill>
              </a:defRPr>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5" name="Text Placeholder 4"/>
          <p:cNvSpPr>
            <a:spLocks noGrp="1"/>
          </p:cNvSpPr>
          <p:nvPr>
            <p:ph type="body" sz="quarter" idx="3"/>
          </p:nvPr>
        </p:nvSpPr>
        <p:spPr>
          <a:xfrm>
            <a:off x="4645025" y="1295400"/>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4645025" y="2023338"/>
            <a:ext cx="4041775" cy="4377462"/>
          </a:xfrm>
        </p:spPr>
        <p:txBody>
          <a:bodyPr/>
          <a:lstStyle>
            <a:lvl1pPr>
              <a:defRPr sz="2400"/>
            </a:lvl1pPr>
            <a:lvl2pPr>
              <a:defRPr sz="2000">
                <a:solidFill>
                  <a:srgbClr val="FF0000"/>
                </a:solidFill>
              </a:defRPr>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7" name="Date Placeholder 6"/>
          <p:cNvSpPr>
            <a:spLocks noGrp="1"/>
          </p:cNvSpPr>
          <p:nvPr>
            <p:ph type="dt" sz="half" idx="10"/>
          </p:nvPr>
        </p:nvSpPr>
        <p:spPr/>
        <p:txBody>
          <a:bodyPr/>
          <a:lstStyle/>
          <a:p>
            <a:fld id="{516177B3-A856-4646-BE1C-3CDD5B5291FA}" type="datetime1">
              <a:rPr lang="en-US" smtClean="0"/>
              <a:pPr/>
              <a:t>10/16/23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9C90CFD9-F29C-40B0-B03E-AAC9ECCF2EBE}" type="datetime1">
              <a:rPr lang="en-US" smtClean="0"/>
              <a:pPr/>
              <a:t>10/16/23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78574F-E523-4DFF-A0DF-2458CDB13D56}" type="datetime1">
              <a:rPr lang="en-US" smtClean="0"/>
              <a:pPr/>
              <a:t>10/16/23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a:t>Click to edit Master title style</a:t>
            </a:r>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A164538E-01C8-46F5-8474-EFB889DCE647}" type="datetime1">
              <a:rPr lang="en-US" smtClean="0"/>
              <a:pPr/>
              <a:t>10/16/23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a:t>Click to edit Master title style</a:t>
            </a:r>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9D698E43-E63D-4886-B4AC-ED90FE5CFF2C}" type="datetime1">
              <a:rPr lang="en-US" smtClean="0"/>
              <a:pPr/>
              <a:t>10/16/23</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en-US"/>
          </a:p>
        </p:txBody>
      </p:sp>
      <p:sp>
        <p:nvSpPr>
          <p:cNvPr id="7" name="Slide Number Placeholder 6"/>
          <p:cNvSpPr>
            <a:spLocks noGrp="1"/>
          </p:cNvSpPr>
          <p:nvPr>
            <p:ph type="sldNum" sz="quarter" idx="12"/>
          </p:nvPr>
        </p:nvSpPr>
        <p:spPr>
          <a:xfrm>
            <a:off x="8339328" y="1170432"/>
            <a:ext cx="733864" cy="201168"/>
          </a:xfrm>
        </p:spPr>
        <p:txBody>
          <a:bodyPr/>
          <a:lstStyle/>
          <a:p>
            <a:fld id="{19B12225-5612-419B-A8D5-4B8EEE4C217E}"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02108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7" name="Rectangle 6"/>
          <p:cNvSpPr/>
          <p:nvPr/>
        </p:nvSpPr>
        <p:spPr bwMode="ltGray">
          <a:xfrm>
            <a:off x="0" y="1"/>
            <a:ext cx="9143999" cy="1021079"/>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Placeholder 1"/>
          <p:cNvSpPr>
            <a:spLocks noGrp="1"/>
          </p:cNvSpPr>
          <p:nvPr>
            <p:ph type="title"/>
          </p:nvPr>
        </p:nvSpPr>
        <p:spPr>
          <a:xfrm>
            <a:off x="457200" y="152400"/>
            <a:ext cx="8229600" cy="83820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dirty="0"/>
              <a:t>Click to edit Master title style</a:t>
            </a:r>
          </a:p>
        </p:txBody>
      </p:sp>
      <p:sp>
        <p:nvSpPr>
          <p:cNvPr id="3" name="Text Placeholder 2"/>
          <p:cNvSpPr>
            <a:spLocks noGrp="1"/>
          </p:cNvSpPr>
          <p:nvPr>
            <p:ph type="body" idx="1"/>
          </p:nvPr>
        </p:nvSpPr>
        <p:spPr>
          <a:xfrm>
            <a:off x="457200" y="1295400"/>
            <a:ext cx="8229600" cy="5257801"/>
          </a:xfrm>
          <a:prstGeom prst="rect">
            <a:avLst/>
          </a:prstGeom>
        </p:spPr>
        <p:txBody>
          <a:bodyPr vert="horz" lIns="54864" tIns="91440" rtlCol="0">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4" name="Date Placeholder 3"/>
          <p:cNvSpPr>
            <a:spLocks noGrp="1"/>
          </p:cNvSpPr>
          <p:nvPr>
            <p:ph type="dt" sz="half" idx="2"/>
          </p:nvPr>
        </p:nvSpPr>
        <p:spPr>
          <a:xfrm>
            <a:off x="457200" y="6583680"/>
            <a:ext cx="2133600" cy="274320"/>
          </a:xfrm>
          <a:prstGeom prst="rect">
            <a:avLst/>
          </a:prstGeom>
        </p:spPr>
        <p:txBody>
          <a:bodyPr vert="horz" lIns="109728"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fld id="{9BC87B0D-42BB-49B8-85B0-CD41C259D488}" type="datetime1">
              <a:rPr lang="en-US" smtClean="0"/>
              <a:pPr/>
              <a:t>10/16/23</a:t>
            </a:fld>
            <a:endParaRPr lang="en-US"/>
          </a:p>
        </p:txBody>
      </p:sp>
      <p:sp>
        <p:nvSpPr>
          <p:cNvPr id="5" name="Footer Placeholder 4"/>
          <p:cNvSpPr>
            <a:spLocks noGrp="1"/>
          </p:cNvSpPr>
          <p:nvPr>
            <p:ph type="ftr" sz="quarter" idx="3"/>
          </p:nvPr>
        </p:nvSpPr>
        <p:spPr>
          <a:xfrm>
            <a:off x="2640596" y="6583680"/>
            <a:ext cx="5507719" cy="274320"/>
          </a:xfrm>
          <a:prstGeom prst="rect">
            <a:avLst/>
          </a:prstGeom>
        </p:spPr>
        <p:txBody>
          <a:bodyPr vert="horz" lIns="45720"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endParaRPr lang="en-US" dirty="0"/>
          </a:p>
        </p:txBody>
      </p:sp>
      <p:sp>
        <p:nvSpPr>
          <p:cNvPr id="6" name="Slide Number Placeholder 5"/>
          <p:cNvSpPr>
            <a:spLocks noGrp="1"/>
          </p:cNvSpPr>
          <p:nvPr>
            <p:ph type="sldNum" sz="quarter" idx="4"/>
          </p:nvPr>
        </p:nvSpPr>
        <p:spPr>
          <a:xfrm>
            <a:off x="8204396" y="6583680"/>
            <a:ext cx="733864" cy="274320"/>
          </a:xfrm>
          <a:prstGeom prst="rect">
            <a:avLst/>
          </a:prstGeom>
        </p:spPr>
        <p:txBody>
          <a:bodyPr vert="horz" bIns="0" rtlCol="0" anchor="b"/>
          <a:lstStyle>
            <a:lvl1pPr algn="r" eaLnBrk="1" latinLnBrk="0" hangingPunct="1">
              <a:defRPr kumimoji="0" sz="900">
                <a:solidFill>
                  <a:schemeClr val="tx1">
                    <a:tint val="95000"/>
                  </a:schemeClr>
                </a:solidFill>
                <a:latin typeface="Calibri" pitchFamily="34" charset="0"/>
                <a:cs typeface="Calibri" pitchFamily="34" charset="0"/>
              </a:defRPr>
            </a:lvl1pPr>
            <a:extLst/>
          </a:lstStyle>
          <a:p>
            <a:fld id="{19B12225-5612-419B-A8D5-4B8EEE4C217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5" r:id="rId12"/>
    <p:sldLayoutId id="2147483677" r:id="rId13"/>
    <p:sldLayoutId id="2147483678" r:id="rId14"/>
    <p:sldLayoutId id="2147483679" r:id="rId15"/>
    <p:sldLayoutId id="2147483680" r:id="rId16"/>
    <p:sldLayoutId id="2147483681" r:id="rId17"/>
  </p:sldLayoutIdLst>
  <p:hf hdr="0" ft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hyperlink" Target="http://videolectures.net/wsdm08_agarwal_iib/" TargetMode="External"/><Relationship Id="rId2" Type="http://schemas.openxmlformats.org/officeDocument/2006/relationships/hyperlink" Target="http://videolectures.net/kdd08_liu_briat/" TargetMode="External"/><Relationship Id="rId1" Type="http://schemas.openxmlformats.org/officeDocument/2006/relationships/slideLayout" Target="../slideLayouts/slideLayout14.xml"/><Relationship Id="rId5" Type="http://schemas.openxmlformats.org/officeDocument/2006/relationships/image" Target="../media/image9.jpe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fortune.com/2016/02/04/most-valuable-companies-fortune-500-apple/" TargetMode="External"/><Relationship Id="rId2" Type="http://schemas.openxmlformats.org/officeDocument/2006/relationships/hyperlink" Target="https://techcrunch.com/2017/06/27/facebook-2-billion-users/"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zephoria.com/top-15-valuable-facebook-statistics/"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www.facebook.com/business/news/topic-data"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hyperlink" Target="https://en.wikipedia.org/wiki/Collaboration_graph"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6.xml"/><Relationship Id="rId4" Type="http://schemas.openxmlformats.org/officeDocument/2006/relationships/image" Target="../media/image28.emf"/></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customXml" Target="../ink/ink1.xml"/></Relationships>
</file>

<file path=ppt/slides/_rels/slide7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57200" y="990600"/>
            <a:ext cx="8077200" cy="2743200"/>
          </a:xfrm>
        </p:spPr>
        <p:txBody>
          <a:bodyPr>
            <a:noAutofit/>
          </a:bodyPr>
          <a:lstStyle/>
          <a:p>
            <a:pPr algn="ctr"/>
            <a:r>
              <a:rPr lang="en-US" sz="6000" dirty="0"/>
              <a:t>Big Data Analytics 2023</a:t>
            </a:r>
            <a:br>
              <a:rPr lang="en-US" sz="6000" dirty="0"/>
            </a:br>
            <a:r>
              <a:rPr lang="en-US" sz="6000" dirty="0"/>
              <a:t>Module 6.2</a:t>
            </a:r>
            <a:br>
              <a:rPr lang="en-US" sz="6000" dirty="0"/>
            </a:br>
            <a:r>
              <a:rPr lang="en-US" sz="6000" dirty="0"/>
              <a:t>Big Data Applications</a:t>
            </a:r>
            <a:endParaRPr lang="en-US" sz="5400" dirty="0"/>
          </a:p>
        </p:txBody>
      </p:sp>
      <p:sp>
        <p:nvSpPr>
          <p:cNvPr id="5" name="Subtitle 4"/>
          <p:cNvSpPr>
            <a:spLocks noGrp="1"/>
          </p:cNvSpPr>
          <p:nvPr>
            <p:ph type="subTitle" idx="1"/>
          </p:nvPr>
        </p:nvSpPr>
        <p:spPr>
          <a:xfrm>
            <a:off x="228600" y="5334000"/>
            <a:ext cx="8534400" cy="914400"/>
          </a:xfrm>
        </p:spPr>
        <p:txBody>
          <a:bodyPr>
            <a:noAutofit/>
          </a:bodyPr>
          <a:lstStyle/>
          <a:p>
            <a:pPr algn="ctr"/>
            <a:r>
              <a:rPr lang="en-US" sz="4800" b="1" dirty="0">
                <a:solidFill>
                  <a:srgbClr val="FFFF00"/>
                </a:solidFill>
              </a:rPr>
              <a:t>Mining Social Network Graphs</a:t>
            </a:r>
            <a:endParaRPr lang="en-US" sz="7200" b="1" dirty="0">
              <a:solidFill>
                <a:srgbClr val="FFFF00"/>
              </a:solidFill>
            </a:endParaRPr>
          </a:p>
        </p:txBody>
      </p:sp>
    </p:spTree>
    <p:extLst>
      <p:ext uri="{BB962C8B-B14F-4D97-AF65-F5344CB8AC3E}">
        <p14:creationId xmlns:p14="http://schemas.microsoft.com/office/powerpoint/2010/main" val="4247080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14400"/>
            <a:ext cx="3505200" cy="5410200"/>
          </a:xfrm>
        </p:spPr>
        <p:txBody>
          <a:bodyPr>
            <a:normAutofit fontScale="92500"/>
          </a:bodyPr>
          <a:lstStyle/>
          <a:p>
            <a:pPr marL="0" indent="1588">
              <a:buNone/>
            </a:pPr>
            <a:r>
              <a:rPr lang="en-US" dirty="0">
                <a:solidFill>
                  <a:srgbClr val="E20000"/>
                </a:solidFill>
              </a:rPr>
              <a:t>Online Social Networks are web-based services that allow individuals and communities to connect with real world friends and acquaintances online</a:t>
            </a:r>
          </a:p>
          <a:p>
            <a:r>
              <a:rPr lang="en-US" dirty="0"/>
              <a:t>Interactions</a:t>
            </a:r>
          </a:p>
          <a:p>
            <a:pPr lvl="1"/>
            <a:r>
              <a:rPr lang="en-US" dirty="0"/>
              <a:t>Friendship interaction</a:t>
            </a:r>
          </a:p>
          <a:p>
            <a:pPr lvl="2"/>
            <a:r>
              <a:rPr lang="en-US" dirty="0"/>
              <a:t>Friends, like, comments, …</a:t>
            </a:r>
          </a:p>
          <a:p>
            <a:pPr lvl="1"/>
            <a:r>
              <a:rPr lang="en-US" dirty="0"/>
              <a:t>Media Sharing</a:t>
            </a:r>
          </a:p>
          <a:p>
            <a:pPr lvl="1"/>
            <a:r>
              <a:rPr lang="en-US" dirty="0"/>
              <a:t>Sending and receiving messages</a:t>
            </a:r>
          </a:p>
          <a:p>
            <a:endParaRPr lang="en-US" dirty="0"/>
          </a:p>
        </p:txBody>
      </p:sp>
      <p:sp>
        <p:nvSpPr>
          <p:cNvPr id="4" name="Content Placeholder 3"/>
          <p:cNvSpPr>
            <a:spLocks noGrp="1"/>
          </p:cNvSpPr>
          <p:nvPr>
            <p:ph sz="quarter" idx="17"/>
          </p:nvPr>
        </p:nvSpPr>
        <p:spPr>
          <a:xfrm>
            <a:off x="4191000" y="914400"/>
            <a:ext cx="4495800" cy="1981200"/>
          </a:xfrm>
        </p:spPr>
        <p:txBody>
          <a:bodyPr/>
          <a:lstStyle/>
          <a:p>
            <a:r>
              <a:rPr lang="en-US" dirty="0"/>
              <a:t>Examples</a:t>
            </a:r>
          </a:p>
          <a:p>
            <a:pPr lvl="1"/>
            <a:r>
              <a:rPr lang="en-US" dirty="0"/>
              <a:t>Facebook.com</a:t>
            </a:r>
          </a:p>
          <a:p>
            <a:pPr lvl="1"/>
            <a:r>
              <a:rPr lang="en-US" dirty="0"/>
              <a:t>MySpace.com</a:t>
            </a:r>
          </a:p>
          <a:p>
            <a:pPr lvl="1"/>
            <a:r>
              <a:rPr lang="en-US" dirty="0" err="1"/>
              <a:t>Orkut.com</a:t>
            </a:r>
            <a:endParaRPr lang="en-US" dirty="0"/>
          </a:p>
        </p:txBody>
      </p:sp>
      <p:sp>
        <p:nvSpPr>
          <p:cNvPr id="2" name="Title 1"/>
          <p:cNvSpPr>
            <a:spLocks noGrp="1"/>
          </p:cNvSpPr>
          <p:nvPr>
            <p:ph type="title"/>
          </p:nvPr>
        </p:nvSpPr>
        <p:spPr/>
        <p:txBody>
          <a:bodyPr/>
          <a:lstStyle/>
          <a:p>
            <a:r>
              <a:rPr lang="en-US" dirty="0"/>
              <a:t>Online Social Networking</a:t>
            </a:r>
          </a:p>
        </p:txBody>
      </p:sp>
      <p:pic>
        <p:nvPicPr>
          <p:cNvPr id="25602" name="Picture 2"/>
          <p:cNvPicPr>
            <a:picLocks noChangeAspect="1" noChangeArrowheads="1"/>
          </p:cNvPicPr>
          <p:nvPr/>
        </p:nvPicPr>
        <p:blipFill>
          <a:blip r:embed="rId2" cstate="print"/>
          <a:srcRect/>
          <a:stretch>
            <a:fillRect/>
          </a:stretch>
        </p:blipFill>
        <p:spPr bwMode="auto">
          <a:xfrm>
            <a:off x="6019800" y="3124200"/>
            <a:ext cx="2981120" cy="2456935"/>
          </a:xfrm>
          <a:prstGeom prst="rect">
            <a:avLst/>
          </a:prstGeom>
          <a:noFill/>
          <a:ln w="9525">
            <a:noFill/>
            <a:miter lim="800000"/>
            <a:headEnd/>
            <a:tailEnd/>
          </a:ln>
        </p:spPr>
      </p:pic>
      <p:pic>
        <p:nvPicPr>
          <p:cNvPr id="3074" name="Picture 2" descr="http://blogs.msdn.com/cfs-filesystemfile.ashx/__key/communityserver-components-postattachments/00-09-98-14-38/MySpace-Defaul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7754" y="3581400"/>
            <a:ext cx="2812493" cy="268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538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Blogging</a:t>
            </a:r>
          </a:p>
        </p:txBody>
      </p:sp>
      <p:sp>
        <p:nvSpPr>
          <p:cNvPr id="3" name="Content Placeholder 2"/>
          <p:cNvSpPr>
            <a:spLocks noGrp="1"/>
          </p:cNvSpPr>
          <p:nvPr>
            <p:ph idx="1"/>
          </p:nvPr>
        </p:nvSpPr>
        <p:spPr>
          <a:xfrm>
            <a:off x="457200" y="1066800"/>
            <a:ext cx="5486400" cy="5318760"/>
          </a:xfrm>
        </p:spPr>
        <p:txBody>
          <a:bodyPr>
            <a:normAutofit fontScale="85000" lnSpcReduction="20000"/>
          </a:bodyPr>
          <a:lstStyle/>
          <a:p>
            <a:pPr marL="0" indent="1588">
              <a:buNone/>
            </a:pPr>
            <a:r>
              <a:rPr lang="en-US" dirty="0"/>
              <a:t>A blog is a journal-like website for users, a.k.a. bloggers, to contribute textual and multimedia content, arranged in reverse chronological order</a:t>
            </a:r>
          </a:p>
          <a:p>
            <a:endParaRPr lang="en-US" dirty="0"/>
          </a:p>
          <a:p>
            <a:r>
              <a:rPr lang="en-US" dirty="0"/>
              <a:t>Maintained both individually or by a community </a:t>
            </a:r>
          </a:p>
          <a:p>
            <a:pPr lvl="1"/>
            <a:r>
              <a:rPr lang="en-US" dirty="0"/>
              <a:t>See a tutorial at KDD </a:t>
            </a:r>
            <a:r>
              <a:rPr lang="en-US" dirty="0">
                <a:hlinkClick r:id="rId2"/>
              </a:rPr>
              <a:t>http://videolectures.net/kdd08_liu_briat/</a:t>
            </a:r>
            <a:endParaRPr lang="en-US" dirty="0"/>
          </a:p>
          <a:p>
            <a:endParaRPr lang="en-US" dirty="0"/>
          </a:p>
          <a:p>
            <a:r>
              <a:rPr lang="en-US" dirty="0"/>
              <a:t>Usages:</a:t>
            </a:r>
          </a:p>
          <a:p>
            <a:pPr lvl="1"/>
            <a:r>
              <a:rPr lang="en-US" dirty="0"/>
              <a:t>Sharing information and opinions with friends and strangers </a:t>
            </a:r>
          </a:p>
          <a:p>
            <a:pPr lvl="1"/>
            <a:r>
              <a:rPr lang="en-US" dirty="0"/>
              <a:t>Disseminating subject-specific content</a:t>
            </a:r>
          </a:p>
          <a:p>
            <a:pPr lvl="1"/>
            <a:r>
              <a:rPr lang="en-US" dirty="0"/>
              <a:t>Who is the influential </a:t>
            </a:r>
            <a:r>
              <a:rPr lang="en-US" dirty="0">
                <a:hlinkClick r:id="rId3"/>
              </a:rPr>
              <a:t>http://videolectures.net/wsdm08_agarwal_iib/</a:t>
            </a:r>
            <a:r>
              <a:rPr lang="en-US" dirty="0"/>
              <a:t> </a:t>
            </a:r>
          </a:p>
        </p:txBody>
      </p:sp>
      <p:pic>
        <p:nvPicPr>
          <p:cNvPr id="4098" name="Picture 2" descr="http://www.arikhanson.com/wp-content/uploads/2011/10/BillMarriottBlo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17655" y="1098460"/>
            <a:ext cx="3183820" cy="210194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f.fastcompany.net/multisite_files/fastcompany/imagecache/inline-large/inline/2015/02/3041817-inline-tuaw2004.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7655" y="3657600"/>
            <a:ext cx="3157151" cy="2027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7411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Wiki</a:t>
            </a:r>
          </a:p>
        </p:txBody>
      </p:sp>
      <p:sp>
        <p:nvSpPr>
          <p:cNvPr id="3" name="Content Placeholder 2"/>
          <p:cNvSpPr>
            <a:spLocks noGrp="1"/>
          </p:cNvSpPr>
          <p:nvPr>
            <p:ph idx="1"/>
          </p:nvPr>
        </p:nvSpPr>
        <p:spPr>
          <a:xfrm>
            <a:off x="457200" y="1066800"/>
            <a:ext cx="4038600" cy="5318760"/>
          </a:xfrm>
        </p:spPr>
        <p:txBody>
          <a:bodyPr>
            <a:normAutofit fontScale="85000" lnSpcReduction="20000"/>
          </a:bodyPr>
          <a:lstStyle/>
          <a:p>
            <a:pPr marL="0" indent="1588">
              <a:buNone/>
            </a:pPr>
            <a:r>
              <a:rPr lang="en-US" dirty="0"/>
              <a:t>A wiki is a collaborative editing environment that allows users to develop Web pages using a simplified markup language</a:t>
            </a:r>
          </a:p>
          <a:p>
            <a:endParaRPr lang="en-US" dirty="0"/>
          </a:p>
          <a:p>
            <a:r>
              <a:rPr lang="en-US" dirty="0"/>
              <a:t>Wikipedia allows interested individuals to collaboratively develop articles on a variety of subjects. </a:t>
            </a:r>
          </a:p>
          <a:p>
            <a:endParaRPr lang="en-US" dirty="0"/>
          </a:p>
          <a:p>
            <a:r>
              <a:rPr lang="en-US" dirty="0"/>
              <a:t>Using the wisdom of crowds effectively, it has become a comprehensive repository of information useful to a variety of individuals</a:t>
            </a:r>
          </a:p>
          <a:p>
            <a:endParaRPr lang="en-US" dirty="0"/>
          </a:p>
        </p:txBody>
      </p:sp>
      <p:pic>
        <p:nvPicPr>
          <p:cNvPr id="6146" name="Picture 2" descr="https://upload.wikimedia.org/wikipedia/en/d/dd/Wiki_Search_Bar_Concep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95800" y="1143000"/>
            <a:ext cx="4425507" cy="2405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67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News</a:t>
            </a:r>
          </a:p>
        </p:txBody>
      </p:sp>
      <p:sp>
        <p:nvSpPr>
          <p:cNvPr id="3" name="Content Placeholder 2"/>
          <p:cNvSpPr>
            <a:spLocks noGrp="1"/>
          </p:cNvSpPr>
          <p:nvPr>
            <p:ph idx="1"/>
          </p:nvPr>
        </p:nvSpPr>
        <p:spPr/>
        <p:txBody>
          <a:bodyPr/>
          <a:lstStyle/>
          <a:p>
            <a:pPr marL="0" indent="1588">
              <a:buNone/>
            </a:pPr>
            <a:r>
              <a:rPr lang="en-US" dirty="0"/>
              <a:t>Social News refers to the sharing and selection of news stories and articles by a community of users. </a:t>
            </a:r>
          </a:p>
          <a:p>
            <a:r>
              <a:rPr lang="en-US" dirty="0"/>
              <a:t>Users can share articles that they believe would interest the community </a:t>
            </a:r>
          </a:p>
          <a:p>
            <a:r>
              <a:rPr lang="en-US" dirty="0"/>
              <a:t>Samples:</a:t>
            </a:r>
          </a:p>
          <a:p>
            <a:pPr lvl="1"/>
            <a:r>
              <a:rPr lang="en-US" dirty="0"/>
              <a:t>Mashable </a:t>
            </a:r>
          </a:p>
          <a:p>
            <a:pPr lvl="1"/>
            <a:r>
              <a:rPr lang="en-US" dirty="0"/>
              <a:t>BLOOMBERG</a:t>
            </a:r>
          </a:p>
          <a:p>
            <a:pPr lvl="1"/>
            <a:r>
              <a:rPr lang="en-US" dirty="0"/>
              <a:t>FORBES</a:t>
            </a:r>
          </a:p>
          <a:p>
            <a:pPr lvl="1"/>
            <a:r>
              <a:rPr lang="en-US" dirty="0"/>
              <a:t>Buzzfeed</a:t>
            </a:r>
          </a:p>
          <a:p>
            <a:pPr lvl="1"/>
            <a:r>
              <a:rPr lang="en-US" dirty="0"/>
              <a:t>Reddit</a:t>
            </a:r>
          </a:p>
        </p:txBody>
      </p:sp>
      <p:pic>
        <p:nvPicPr>
          <p:cNvPr id="3075" name="Picture 3"/>
          <p:cNvPicPr>
            <a:picLocks noChangeAspect="1" noChangeArrowheads="1"/>
          </p:cNvPicPr>
          <p:nvPr/>
        </p:nvPicPr>
        <p:blipFill rotWithShape="1">
          <a:blip r:embed="rId2" cstate="print"/>
          <a:srcRect l="6552" t="8962" r="8272"/>
          <a:stretch/>
        </p:blipFill>
        <p:spPr bwMode="auto">
          <a:xfrm>
            <a:off x="5562600" y="3505200"/>
            <a:ext cx="2971800" cy="1842532"/>
          </a:xfrm>
          <a:prstGeom prst="rect">
            <a:avLst/>
          </a:prstGeom>
          <a:noFill/>
          <a:ln w="9525">
            <a:noFill/>
            <a:miter lim="800000"/>
            <a:headEnd/>
            <a:tailEnd/>
          </a:ln>
        </p:spPr>
      </p:pic>
      <p:pic>
        <p:nvPicPr>
          <p:cNvPr id="7170" name="Picture 2" descr="http://www.catonmat.net/blog/wp-content/uploads/2008/07/reddit-page-big.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6600" y="3886200"/>
            <a:ext cx="2847975" cy="2406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614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Bookmarking</a:t>
            </a:r>
          </a:p>
        </p:txBody>
      </p:sp>
      <p:sp>
        <p:nvSpPr>
          <p:cNvPr id="3" name="Content Placeholder 2"/>
          <p:cNvSpPr>
            <a:spLocks noGrp="1"/>
          </p:cNvSpPr>
          <p:nvPr>
            <p:ph idx="1"/>
          </p:nvPr>
        </p:nvSpPr>
        <p:spPr>
          <a:xfrm>
            <a:off x="190294" y="1143000"/>
            <a:ext cx="4457906" cy="5318760"/>
          </a:xfrm>
        </p:spPr>
        <p:txBody>
          <a:bodyPr>
            <a:normAutofit fontScale="85000" lnSpcReduction="20000"/>
          </a:bodyPr>
          <a:lstStyle/>
          <a:p>
            <a:pPr marL="0" indent="1588">
              <a:buNone/>
            </a:pPr>
            <a:r>
              <a:rPr lang="en-US" dirty="0"/>
              <a:t>Social Bookmarking sites allow users to bookmark web content for storage, organization and sharing. </a:t>
            </a:r>
          </a:p>
          <a:p>
            <a:endParaRPr lang="en-US" dirty="0"/>
          </a:p>
          <a:p>
            <a:r>
              <a:rPr lang="en-US" dirty="0"/>
              <a:t>These bookmarks can be tagged with metadata to categorize and provide context to the shared content, allowing users to organize information making it easy to search and identify relevant information.</a:t>
            </a:r>
          </a:p>
          <a:p>
            <a:r>
              <a:rPr lang="en-US" dirty="0"/>
              <a:t>Samples</a:t>
            </a:r>
          </a:p>
          <a:p>
            <a:pPr lvl="1"/>
            <a:r>
              <a:rPr lang="en-US" dirty="0"/>
              <a:t>X</a:t>
            </a:r>
          </a:p>
          <a:p>
            <a:pPr lvl="1"/>
            <a:r>
              <a:rPr lang="en-US" dirty="0"/>
              <a:t>Pinterest</a:t>
            </a:r>
          </a:p>
          <a:p>
            <a:pPr lvl="1"/>
            <a:r>
              <a:rPr lang="en-US" dirty="0" err="1"/>
              <a:t>Linktree</a:t>
            </a:r>
            <a:endParaRPr lang="en-US" dirty="0"/>
          </a:p>
        </p:txBody>
      </p:sp>
      <p:pic>
        <p:nvPicPr>
          <p:cNvPr id="8194" name="Picture 2" descr="http://dist.alternativeto.net/s/50332489-6844-4351-9257-396da6172f57_2_full.png?format=jpg&amp;width=19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143000"/>
            <a:ext cx="4421642" cy="5105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7869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Media Sharing</a:t>
            </a:r>
          </a:p>
        </p:txBody>
      </p:sp>
      <p:sp>
        <p:nvSpPr>
          <p:cNvPr id="3" name="Content Placeholder 2"/>
          <p:cNvSpPr>
            <a:spLocks noGrp="1"/>
          </p:cNvSpPr>
          <p:nvPr>
            <p:ph idx="1"/>
          </p:nvPr>
        </p:nvSpPr>
        <p:spPr>
          <a:xfrm>
            <a:off x="457200" y="1066800"/>
            <a:ext cx="3505200" cy="5318760"/>
          </a:xfrm>
        </p:spPr>
        <p:txBody>
          <a:bodyPr>
            <a:normAutofit fontScale="85000" lnSpcReduction="20000"/>
          </a:bodyPr>
          <a:lstStyle/>
          <a:p>
            <a:pPr marL="0" indent="1588">
              <a:buNone/>
            </a:pPr>
            <a:r>
              <a:rPr lang="en-US" dirty="0"/>
              <a:t>Media sharing is an umbrella term that refers to the sharing of a variety of media on the web. </a:t>
            </a:r>
          </a:p>
          <a:p>
            <a:pPr marL="0" indent="1588">
              <a:buNone/>
            </a:pPr>
            <a:r>
              <a:rPr lang="en-US" dirty="0"/>
              <a:t>Users share such multimedia content of possible interest to others</a:t>
            </a:r>
          </a:p>
          <a:p>
            <a:r>
              <a:rPr lang="en-US" dirty="0"/>
              <a:t>Samples:</a:t>
            </a:r>
          </a:p>
          <a:p>
            <a:pPr lvl="1"/>
            <a:r>
              <a:rPr lang="en-US" dirty="0"/>
              <a:t>Video Sharing: </a:t>
            </a:r>
          </a:p>
          <a:p>
            <a:pPr lvl="2"/>
            <a:r>
              <a:rPr lang="en-US" dirty="0"/>
              <a:t>YouTube.com</a:t>
            </a:r>
          </a:p>
          <a:p>
            <a:pPr lvl="1"/>
            <a:r>
              <a:rPr lang="en-US" dirty="0"/>
              <a:t>Photo Sharing: </a:t>
            </a:r>
          </a:p>
          <a:p>
            <a:pPr lvl="2"/>
            <a:r>
              <a:rPr lang="en-US" dirty="0"/>
              <a:t>Flickr.com, picasa.com</a:t>
            </a:r>
          </a:p>
          <a:p>
            <a:pPr lvl="1"/>
            <a:r>
              <a:rPr lang="en-US" dirty="0"/>
              <a:t>Document Sharing: </a:t>
            </a:r>
          </a:p>
          <a:p>
            <a:pPr lvl="2"/>
            <a:r>
              <a:rPr lang="en-US" dirty="0"/>
              <a:t>Scribd.com, Slideshare.com</a:t>
            </a:r>
          </a:p>
          <a:p>
            <a:pPr lvl="1"/>
            <a:r>
              <a:rPr lang="en-US" dirty="0"/>
              <a:t>Livecasting:  </a:t>
            </a:r>
          </a:p>
          <a:p>
            <a:pPr lvl="2"/>
            <a:r>
              <a:rPr lang="en-US" dirty="0"/>
              <a:t>Justin.tv, Ustream.com</a:t>
            </a:r>
          </a:p>
          <a:p>
            <a:endParaRPr lang="en-US" dirty="0"/>
          </a:p>
        </p:txBody>
      </p:sp>
      <p:pic>
        <p:nvPicPr>
          <p:cNvPr id="9218" name="Picture 2" descr="https://tech4gamers.com/wp-content/uploads/2015/01/youtube-home.jpg"/>
          <p:cNvPicPr>
            <a:picLocks noChangeAspect="1" noChangeArrowheads="1"/>
          </p:cNvPicPr>
          <p:nvPr/>
        </p:nvPicPr>
        <p:blipFill rotWithShape="1">
          <a:blip r:embed="rId2">
            <a:extLst>
              <a:ext uri="{28A0092B-C50C-407E-A947-70E740481C1C}">
                <a14:useLocalDpi xmlns:a14="http://schemas.microsoft.com/office/drawing/2010/main" val="0"/>
              </a:ext>
            </a:extLst>
          </a:blip>
          <a:srcRect t="3248" b="18805"/>
          <a:stretch/>
        </p:blipFill>
        <p:spPr bwMode="auto">
          <a:xfrm>
            <a:off x="3733800" y="1828800"/>
            <a:ext cx="5307186"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206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Opinion, Review, and Ratings Websites</a:t>
            </a:r>
          </a:p>
        </p:txBody>
      </p:sp>
      <p:sp>
        <p:nvSpPr>
          <p:cNvPr id="3" name="Content Placeholder 2"/>
          <p:cNvSpPr>
            <a:spLocks noGrp="1"/>
          </p:cNvSpPr>
          <p:nvPr>
            <p:ph idx="1"/>
          </p:nvPr>
        </p:nvSpPr>
        <p:spPr>
          <a:xfrm>
            <a:off x="304800" y="1066800"/>
            <a:ext cx="3429000" cy="5318760"/>
          </a:xfrm>
        </p:spPr>
        <p:txBody>
          <a:bodyPr>
            <a:normAutofit fontScale="70000" lnSpcReduction="20000"/>
          </a:bodyPr>
          <a:lstStyle/>
          <a:p>
            <a:pPr marL="0" indent="1588">
              <a:buNone/>
            </a:pPr>
            <a:r>
              <a:rPr lang="en-US" dirty="0"/>
              <a:t>Opinion, review, and ratings websites are websites whose primary function is to collect and publish user-submitted content in the form of subjective commentary on existing products, services, entertainment, businesses, places, etc. Some commercial sites may serve a secondary purpose as review sites by publishing product reviews submitted by customers. </a:t>
            </a:r>
          </a:p>
          <a:p>
            <a:r>
              <a:rPr lang="en-US" dirty="0"/>
              <a:t>Examples</a:t>
            </a:r>
          </a:p>
          <a:p>
            <a:pPr lvl="1"/>
            <a:r>
              <a:rPr lang="en-US" dirty="0"/>
              <a:t>Cnet.com</a:t>
            </a:r>
          </a:p>
          <a:p>
            <a:pPr lvl="1"/>
            <a:r>
              <a:rPr lang="en-US" dirty="0"/>
              <a:t>Epinions.com</a:t>
            </a:r>
          </a:p>
          <a:p>
            <a:pPr lvl="1"/>
            <a:r>
              <a:rPr lang="en-US" dirty="0"/>
              <a:t>yelp.com</a:t>
            </a:r>
          </a:p>
          <a:p>
            <a:pPr lvl="1"/>
            <a:r>
              <a:rPr lang="en-US" dirty="0"/>
              <a:t>tripadvisor.com</a:t>
            </a:r>
          </a:p>
        </p:txBody>
      </p:sp>
      <p:pic>
        <p:nvPicPr>
          <p:cNvPr id="10242" name="Picture 2" descr="http://yelp.typepad.com/.a/6a00d83452b44469e2017ee494168d970d-800w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1066800"/>
            <a:ext cx="5280482" cy="3947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2240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Socially-Provided Answers</a:t>
            </a:r>
          </a:p>
        </p:txBody>
      </p:sp>
      <p:sp>
        <p:nvSpPr>
          <p:cNvPr id="3" name="Content Placeholder 2"/>
          <p:cNvSpPr>
            <a:spLocks noGrp="1"/>
          </p:cNvSpPr>
          <p:nvPr>
            <p:ph idx="1"/>
          </p:nvPr>
        </p:nvSpPr>
        <p:spPr>
          <a:xfrm>
            <a:off x="457200" y="1066800"/>
            <a:ext cx="3733800" cy="5318760"/>
          </a:xfrm>
        </p:spPr>
        <p:txBody>
          <a:bodyPr>
            <a:normAutofit fontScale="77500" lnSpcReduction="20000"/>
          </a:bodyPr>
          <a:lstStyle/>
          <a:p>
            <a:pPr marL="0" indent="3175">
              <a:buNone/>
            </a:pPr>
            <a:r>
              <a:rPr lang="en-US" dirty="0"/>
              <a:t>In these sites, users who require certain guidance, advice or knowledge can ask questions. Other users from the community can answer these questions based on knowledge acquired from previous experiences, personal opinions or from relevant research.</a:t>
            </a:r>
          </a:p>
          <a:p>
            <a:pPr lvl="1"/>
            <a:r>
              <a:rPr lang="en-US" dirty="0"/>
              <a:t>Unlike review and opinion sites, which contain self-motivated contribution of opinions, answer sites contain knowledge shared in response to a specific query. </a:t>
            </a:r>
          </a:p>
          <a:p>
            <a:r>
              <a:rPr lang="en-US" dirty="0"/>
              <a:t>Samples:</a:t>
            </a:r>
          </a:p>
          <a:p>
            <a:pPr lvl="1"/>
            <a:r>
              <a:rPr lang="en-US" dirty="0"/>
              <a:t>WikiAnswers, Yahoo Answers, Quora</a:t>
            </a:r>
          </a:p>
        </p:txBody>
      </p:sp>
      <p:pic>
        <p:nvPicPr>
          <p:cNvPr id="11266" name="Picture 2" descr="https://blog.kissmetrics.com/wp-content/uploads/2012/02/quora-topic-page-bottom-hal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1066800"/>
            <a:ext cx="4687019" cy="304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4680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 Characteristics </a:t>
            </a:r>
          </a:p>
        </p:txBody>
      </p:sp>
      <p:sp>
        <p:nvSpPr>
          <p:cNvPr id="3" name="Content Placeholder 2"/>
          <p:cNvSpPr>
            <a:spLocks noGrp="1"/>
          </p:cNvSpPr>
          <p:nvPr>
            <p:ph idx="1"/>
          </p:nvPr>
        </p:nvSpPr>
        <p:spPr/>
        <p:txBody>
          <a:bodyPr>
            <a:normAutofit fontScale="77500" lnSpcReduction="20000"/>
          </a:bodyPr>
          <a:lstStyle/>
          <a:p>
            <a:r>
              <a:rPr lang="en-US" dirty="0">
                <a:solidFill>
                  <a:srgbClr val="FF0000"/>
                </a:solidFill>
              </a:rPr>
              <a:t>Participation</a:t>
            </a:r>
          </a:p>
          <a:p>
            <a:pPr lvl="1"/>
            <a:r>
              <a:rPr lang="en-US" dirty="0"/>
              <a:t>social media encourages contributions and feedback from everyone who is interested. It blurs the line between media and audience.</a:t>
            </a:r>
          </a:p>
          <a:p>
            <a:r>
              <a:rPr lang="en-US" dirty="0">
                <a:solidFill>
                  <a:srgbClr val="FF0000"/>
                </a:solidFill>
              </a:rPr>
              <a:t>Openness</a:t>
            </a:r>
          </a:p>
          <a:p>
            <a:pPr lvl="1"/>
            <a:r>
              <a:rPr lang="en-US" dirty="0"/>
              <a:t>most social media services are open to feedback and participation. They encourage voting, comments and the sharing of information. There are rarely any barriers to accessing and making use of content – password-protected content is frowned on.</a:t>
            </a:r>
          </a:p>
          <a:p>
            <a:r>
              <a:rPr lang="en-US" dirty="0">
                <a:solidFill>
                  <a:srgbClr val="FF0000"/>
                </a:solidFill>
              </a:rPr>
              <a:t>Conversation</a:t>
            </a:r>
          </a:p>
          <a:p>
            <a:pPr lvl="1"/>
            <a:r>
              <a:rPr lang="en-US" dirty="0"/>
              <a:t>whereas traditional media is about “broadcast” (content transmitted or distributed to an audience) social media is better seen as a two-way conversation.</a:t>
            </a:r>
          </a:p>
          <a:p>
            <a:r>
              <a:rPr lang="en-US" dirty="0">
                <a:solidFill>
                  <a:srgbClr val="FF0000"/>
                </a:solidFill>
              </a:rPr>
              <a:t>Community</a:t>
            </a:r>
          </a:p>
          <a:p>
            <a:pPr lvl="1"/>
            <a:r>
              <a:rPr lang="en-US" dirty="0"/>
              <a:t>social media allows communities to form quickly and communicate effectively. Communities share common interests, such as a love of photography, a political issue or a favorite TV show.</a:t>
            </a:r>
          </a:p>
          <a:p>
            <a:r>
              <a:rPr lang="en-US" dirty="0">
                <a:solidFill>
                  <a:srgbClr val="FF0000"/>
                </a:solidFill>
              </a:rPr>
              <a:t>Connectedness</a:t>
            </a:r>
          </a:p>
          <a:p>
            <a:pPr lvl="1"/>
            <a:r>
              <a:rPr lang="en-US" dirty="0"/>
              <a:t>Most kinds of social media thrive on their connectedness, making use of links to other sites, resources and people.</a:t>
            </a:r>
          </a:p>
        </p:txBody>
      </p:sp>
    </p:spTree>
    <p:extLst>
      <p:ext uri="{BB962C8B-B14F-4D97-AF65-F5344CB8AC3E}">
        <p14:creationId xmlns:p14="http://schemas.microsoft.com/office/powerpoint/2010/main" val="2725772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Mining Applications</a:t>
            </a:r>
          </a:p>
        </p:txBody>
      </p:sp>
      <p:sp>
        <p:nvSpPr>
          <p:cNvPr id="3" name="Content Placeholder 2"/>
          <p:cNvSpPr>
            <a:spLocks noGrp="1"/>
          </p:cNvSpPr>
          <p:nvPr>
            <p:ph idx="1"/>
          </p:nvPr>
        </p:nvSpPr>
        <p:spPr>
          <a:xfrm>
            <a:off x="457200" y="1143000"/>
            <a:ext cx="8229600" cy="5410201"/>
          </a:xfrm>
        </p:spPr>
        <p:txBody>
          <a:bodyPr>
            <a:normAutofit/>
          </a:bodyPr>
          <a:lstStyle/>
          <a:p>
            <a:r>
              <a:rPr lang="en-US" sz="5400" dirty="0"/>
              <a:t>Community Detection</a:t>
            </a:r>
          </a:p>
          <a:p>
            <a:r>
              <a:rPr lang="en-US" sz="5400" dirty="0"/>
              <a:t>Prediction of next Viral piece of news</a:t>
            </a:r>
          </a:p>
          <a:p>
            <a:r>
              <a:rPr lang="en-US" sz="5400" dirty="0"/>
              <a:t>Identifying Influential users</a:t>
            </a:r>
          </a:p>
          <a:p>
            <a:r>
              <a:rPr lang="en-US" sz="5400" dirty="0"/>
              <a:t>Churn prediction</a:t>
            </a:r>
          </a:p>
          <a:p>
            <a:endParaRPr lang="en-US" sz="5400" dirty="0"/>
          </a:p>
        </p:txBody>
      </p:sp>
      <p:sp>
        <p:nvSpPr>
          <p:cNvPr id="4" name="Slide Number Placeholder 3"/>
          <p:cNvSpPr>
            <a:spLocks noGrp="1"/>
          </p:cNvSpPr>
          <p:nvPr>
            <p:ph type="sldNum" sz="quarter" idx="12"/>
          </p:nvPr>
        </p:nvSpPr>
        <p:spPr/>
        <p:txBody>
          <a:bodyPr/>
          <a:lstStyle/>
          <a:p>
            <a:fld id="{19B12225-5612-419B-A8D5-4B8EEE4C217E}" type="slidenum">
              <a:rPr lang="en-US" smtClean="0"/>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a:xfrm>
            <a:off x="304800" y="1219200"/>
            <a:ext cx="8633460" cy="5334001"/>
          </a:xfrm>
        </p:spPr>
        <p:txBody>
          <a:bodyPr>
            <a:noAutofit/>
          </a:bodyPr>
          <a:lstStyle/>
          <a:p>
            <a:pPr lvl="0"/>
            <a:r>
              <a:rPr lang="en-IN" sz="4400" dirty="0"/>
              <a:t>Social Networks as Graphs</a:t>
            </a:r>
          </a:p>
          <a:p>
            <a:pPr lvl="0"/>
            <a:r>
              <a:rPr lang="en-IN" sz="4400" dirty="0"/>
              <a:t>Types of Social Network Graphs</a:t>
            </a:r>
          </a:p>
          <a:p>
            <a:pPr lvl="0"/>
            <a:r>
              <a:rPr lang="en-IN" sz="4400" dirty="0"/>
              <a:t>Clustering of Social Network Graphs - Girvan </a:t>
            </a:r>
            <a:r>
              <a:rPr lang="en-IN" sz="4400" dirty="0" err="1"/>
              <a:t>newman</a:t>
            </a:r>
            <a:r>
              <a:rPr lang="en-IN" sz="4400" dirty="0"/>
              <a:t> method</a:t>
            </a:r>
          </a:p>
          <a:p>
            <a:pPr lvl="0"/>
            <a:r>
              <a:rPr lang="en-IN" sz="4400" dirty="0"/>
              <a:t>Direct Discovery of Communities- CPM method</a:t>
            </a:r>
          </a:p>
        </p:txBody>
      </p:sp>
      <p:sp>
        <p:nvSpPr>
          <p:cNvPr id="5" name="Slide Number Placeholder 4"/>
          <p:cNvSpPr>
            <a:spLocks noGrp="1"/>
          </p:cNvSpPr>
          <p:nvPr>
            <p:ph type="sldNum" sz="quarter" idx="12"/>
          </p:nvPr>
        </p:nvSpPr>
        <p:spPr/>
        <p:txBody>
          <a:bodyPr/>
          <a:lstStyle/>
          <a:p>
            <a:fld id="{19B12225-5612-419B-A8D5-4B8EEE4C217E}" type="slidenum">
              <a:rPr lang="en-US" smtClean="0"/>
              <a:pPr/>
              <a:t>2</a:t>
            </a:fld>
            <a:endParaRPr lang="en-US"/>
          </a:p>
        </p:txBody>
      </p:sp>
    </p:spTree>
    <p:extLst>
      <p:ext uri="{BB962C8B-B14F-4D97-AF65-F5344CB8AC3E}">
        <p14:creationId xmlns:p14="http://schemas.microsoft.com/office/powerpoint/2010/main" val="2202580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Social Network Mining Applications</a:t>
            </a:r>
          </a:p>
        </p:txBody>
      </p:sp>
      <p:sp>
        <p:nvSpPr>
          <p:cNvPr id="3" name="Content Placeholder 2"/>
          <p:cNvSpPr>
            <a:spLocks noGrp="1"/>
          </p:cNvSpPr>
          <p:nvPr>
            <p:ph idx="1"/>
          </p:nvPr>
        </p:nvSpPr>
        <p:spPr>
          <a:xfrm>
            <a:off x="228600" y="1143000"/>
            <a:ext cx="8686800" cy="5410201"/>
          </a:xfrm>
        </p:spPr>
        <p:txBody>
          <a:bodyPr>
            <a:noAutofit/>
          </a:bodyPr>
          <a:lstStyle/>
          <a:p>
            <a:pPr lvl="0">
              <a:lnSpc>
                <a:spcPct val="90000"/>
              </a:lnSpc>
            </a:pPr>
            <a:r>
              <a:rPr lang="en-US" sz="2800" dirty="0"/>
              <a:t>Viral marketing</a:t>
            </a:r>
          </a:p>
          <a:p>
            <a:pPr lvl="1">
              <a:lnSpc>
                <a:spcPct val="90000"/>
              </a:lnSpc>
              <a:spcBef>
                <a:spcPts val="0"/>
              </a:spcBef>
            </a:pPr>
            <a:r>
              <a:rPr lang="en-US" dirty="0"/>
              <a:t>Explores how individuals can influence the buying behavior of others. </a:t>
            </a:r>
          </a:p>
          <a:p>
            <a:pPr lvl="1">
              <a:lnSpc>
                <a:spcPct val="90000"/>
              </a:lnSpc>
              <a:spcBef>
                <a:spcPts val="0"/>
              </a:spcBef>
            </a:pPr>
            <a:r>
              <a:rPr lang="en-US" dirty="0"/>
              <a:t>Aims to optimize the positive word-of-mouth effect among customers. </a:t>
            </a:r>
          </a:p>
          <a:p>
            <a:pPr lvl="1">
              <a:lnSpc>
                <a:spcPct val="90000"/>
              </a:lnSpc>
              <a:spcBef>
                <a:spcPts val="0"/>
              </a:spcBef>
            </a:pPr>
            <a:r>
              <a:rPr lang="en-US" dirty="0"/>
              <a:t>Identify strong communities and influential nodes.  </a:t>
            </a:r>
          </a:p>
          <a:p>
            <a:pPr lvl="1">
              <a:lnSpc>
                <a:spcPct val="90000"/>
              </a:lnSpc>
              <a:spcBef>
                <a:spcPts val="0"/>
              </a:spcBef>
            </a:pPr>
            <a:r>
              <a:rPr lang="en-US" dirty="0"/>
              <a:t>Spend more money marketing to an individual if that person has many social connections.</a:t>
            </a:r>
          </a:p>
          <a:p>
            <a:pPr>
              <a:lnSpc>
                <a:spcPct val="90000"/>
              </a:lnSpc>
            </a:pPr>
            <a:r>
              <a:rPr lang="en-US" sz="2800" dirty="0"/>
              <a:t>E-Commerce</a:t>
            </a:r>
          </a:p>
          <a:p>
            <a:pPr lvl="1">
              <a:lnSpc>
                <a:spcPct val="90000"/>
              </a:lnSpc>
              <a:spcBef>
                <a:spcPts val="0"/>
              </a:spcBef>
            </a:pPr>
            <a:r>
              <a:rPr lang="en-US" dirty="0"/>
              <a:t>Grouping together of customers with similar buying profiles enables more personalized recommendation engines.  </a:t>
            </a:r>
          </a:p>
          <a:p>
            <a:pPr lvl="1">
              <a:lnSpc>
                <a:spcPct val="90000"/>
              </a:lnSpc>
              <a:spcBef>
                <a:spcPts val="0"/>
              </a:spcBef>
            </a:pPr>
            <a:r>
              <a:rPr lang="en-US" dirty="0"/>
              <a:t>Community discovery in mobile ad-hoc networks can enable efficient message routing and posting. </a:t>
            </a:r>
          </a:p>
          <a:p>
            <a:pPr>
              <a:lnSpc>
                <a:spcPct val="90000"/>
              </a:lnSpc>
            </a:pPr>
            <a:endParaRPr lang="en-US" sz="2800" dirty="0"/>
          </a:p>
        </p:txBody>
      </p:sp>
      <p:sp>
        <p:nvSpPr>
          <p:cNvPr id="4" name="Slide Number Placeholder 3"/>
          <p:cNvSpPr>
            <a:spLocks noGrp="1"/>
          </p:cNvSpPr>
          <p:nvPr>
            <p:ph type="sldNum" sz="quarter" idx="12"/>
          </p:nvPr>
        </p:nvSpPr>
        <p:spPr/>
        <p:txBody>
          <a:bodyPr/>
          <a:lstStyle/>
          <a:p>
            <a:fld id="{19B12225-5612-419B-A8D5-4B8EEE4C217E}" type="slidenum">
              <a:rPr lang="en-US" smtClean="0"/>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77087BA-24D9-BD4A-B893-023E6B9A47D7}"/>
              </a:ext>
            </a:extLst>
          </p:cNvPr>
          <p:cNvSpPr>
            <a:spLocks noGrp="1"/>
          </p:cNvSpPr>
          <p:nvPr>
            <p:ph type="sldNum" sz="quarter" idx="12"/>
          </p:nvPr>
        </p:nvSpPr>
        <p:spPr/>
        <p:txBody>
          <a:bodyPr/>
          <a:lstStyle/>
          <a:p>
            <a:fld id="{19B12225-5612-419B-A8D5-4B8EEE4C217E}" type="slidenum">
              <a:rPr lang="en-US" smtClean="0"/>
              <a:pPr/>
              <a:t>21</a:t>
            </a:fld>
            <a:endParaRPr lang="en-US"/>
          </a:p>
        </p:txBody>
      </p:sp>
      <p:pic>
        <p:nvPicPr>
          <p:cNvPr id="5" name="Picture 4">
            <a:extLst>
              <a:ext uri="{FF2B5EF4-FFF2-40B4-BE49-F238E27FC236}">
                <a16:creationId xmlns:a16="http://schemas.microsoft.com/office/drawing/2014/main" id="{0DC9E846-3263-2244-9CF1-4F2EF25F2CF5}"/>
              </a:ext>
            </a:extLst>
          </p:cNvPr>
          <p:cNvPicPr>
            <a:picLocks noChangeAspect="1"/>
          </p:cNvPicPr>
          <p:nvPr/>
        </p:nvPicPr>
        <p:blipFill>
          <a:blip r:embed="rId2"/>
          <a:stretch>
            <a:fillRect/>
          </a:stretch>
        </p:blipFill>
        <p:spPr>
          <a:xfrm>
            <a:off x="228600" y="282466"/>
            <a:ext cx="8534400" cy="6188184"/>
          </a:xfrm>
          <a:prstGeom prst="rect">
            <a:avLst/>
          </a:prstGeom>
        </p:spPr>
      </p:pic>
    </p:spTree>
    <p:extLst>
      <p:ext uri="{BB962C8B-B14F-4D97-AF65-F5344CB8AC3E}">
        <p14:creationId xmlns:p14="http://schemas.microsoft.com/office/powerpoint/2010/main" val="26434240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9356FCE-DD79-FB4C-AAA0-942FE783788C}"/>
              </a:ext>
            </a:extLst>
          </p:cNvPr>
          <p:cNvSpPr>
            <a:spLocks noGrp="1"/>
          </p:cNvSpPr>
          <p:nvPr>
            <p:ph type="title"/>
          </p:nvPr>
        </p:nvSpPr>
        <p:spPr/>
        <p:txBody>
          <a:bodyPr/>
          <a:lstStyle/>
          <a:p>
            <a:r>
              <a:rPr lang="en-US" dirty="0" err="1"/>
              <a:t>FaceBook</a:t>
            </a:r>
            <a:endParaRPr lang="en-US" dirty="0"/>
          </a:p>
        </p:txBody>
      </p:sp>
      <p:sp>
        <p:nvSpPr>
          <p:cNvPr id="7" name="Content Placeholder 6">
            <a:extLst>
              <a:ext uri="{FF2B5EF4-FFF2-40B4-BE49-F238E27FC236}">
                <a16:creationId xmlns:a16="http://schemas.microsoft.com/office/drawing/2014/main" id="{31880F85-B199-A94F-AFCA-607CD5DA57FD}"/>
              </a:ext>
            </a:extLst>
          </p:cNvPr>
          <p:cNvSpPr>
            <a:spLocks noGrp="1"/>
          </p:cNvSpPr>
          <p:nvPr>
            <p:ph idx="1"/>
          </p:nvPr>
        </p:nvSpPr>
        <p:spPr>
          <a:xfrm>
            <a:off x="457200" y="1417638"/>
            <a:ext cx="8229600" cy="4983162"/>
          </a:xfrm>
        </p:spPr>
        <p:txBody>
          <a:bodyPr/>
          <a:lstStyle/>
          <a:p>
            <a:r>
              <a:rPr lang="en-IN" sz="2800" dirty="0">
                <a:effectLst/>
              </a:rPr>
              <a:t>The world’s most popular social media network with </a:t>
            </a:r>
            <a:r>
              <a:rPr lang="en-IN" sz="2800" dirty="0">
                <a:effectLst/>
                <a:hlinkClick r:id="rId2"/>
              </a:rPr>
              <a:t>more than two billion monthly active users worldwide</a:t>
            </a:r>
            <a:r>
              <a:rPr lang="en-IN" sz="2800" dirty="0">
                <a:effectLst/>
              </a:rPr>
              <a:t>, </a:t>
            </a:r>
          </a:p>
          <a:p>
            <a:r>
              <a:rPr lang="en-IN" sz="2800" dirty="0">
                <a:effectLst/>
              </a:rPr>
              <a:t>Facebook stores enormous amounts of user data, making it a massive data wonderland. </a:t>
            </a:r>
          </a:p>
          <a:p>
            <a:r>
              <a:rPr lang="en-IN" sz="2800" dirty="0">
                <a:effectLst/>
              </a:rPr>
              <a:t>It is estimated that there will be more than 200million Facebook users in the United States alone by 2020. </a:t>
            </a:r>
          </a:p>
          <a:p>
            <a:r>
              <a:rPr lang="en-IN" sz="2800" dirty="0">
                <a:effectLst/>
              </a:rPr>
              <a:t>Facebook is the </a:t>
            </a:r>
            <a:r>
              <a:rPr lang="en-IN" sz="2800" dirty="0">
                <a:effectLst/>
                <a:hlinkClick r:id="rId3"/>
              </a:rPr>
              <a:t>fifth most valuable public company in the world</a:t>
            </a:r>
            <a:r>
              <a:rPr lang="en-IN" sz="2800" dirty="0">
                <a:effectLst/>
              </a:rPr>
              <a:t>, with a market value of approximately $321 billion.</a:t>
            </a:r>
            <a:endParaRPr lang="en-US" sz="2800" dirty="0"/>
          </a:p>
        </p:txBody>
      </p:sp>
      <p:sp>
        <p:nvSpPr>
          <p:cNvPr id="5" name="Slide Number Placeholder 4">
            <a:extLst>
              <a:ext uri="{FF2B5EF4-FFF2-40B4-BE49-F238E27FC236}">
                <a16:creationId xmlns:a16="http://schemas.microsoft.com/office/drawing/2014/main" id="{06C24B15-ABBE-DF4C-9FB5-F991BFF67523}"/>
              </a:ext>
            </a:extLst>
          </p:cNvPr>
          <p:cNvSpPr>
            <a:spLocks noGrp="1"/>
          </p:cNvSpPr>
          <p:nvPr>
            <p:ph type="sldNum" sz="quarter" idx="12"/>
          </p:nvPr>
        </p:nvSpPr>
        <p:spPr/>
        <p:txBody>
          <a:bodyPr/>
          <a:lstStyle/>
          <a:p>
            <a:fld id="{B6F15528-21DE-4FAA-801E-634DDDAF4B2B}" type="slidenum">
              <a:rPr lang="en-US" smtClean="0"/>
              <a:pPr/>
              <a:t>22</a:t>
            </a:fld>
            <a:endParaRPr lang="en-US"/>
          </a:p>
        </p:txBody>
      </p:sp>
    </p:spTree>
    <p:extLst>
      <p:ext uri="{BB962C8B-B14F-4D97-AF65-F5344CB8AC3E}">
        <p14:creationId xmlns:p14="http://schemas.microsoft.com/office/powerpoint/2010/main" val="23444277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8B8CC9-2742-4F49-9E61-126F1721379A}"/>
              </a:ext>
            </a:extLst>
          </p:cNvPr>
          <p:cNvSpPr>
            <a:spLocks noGrp="1"/>
          </p:cNvSpPr>
          <p:nvPr>
            <p:ph type="title"/>
          </p:nvPr>
        </p:nvSpPr>
        <p:spPr/>
        <p:txBody>
          <a:bodyPr/>
          <a:lstStyle/>
          <a:p>
            <a:r>
              <a:rPr lang="en-US" dirty="0" err="1"/>
              <a:t>FaceBook</a:t>
            </a:r>
            <a:endParaRPr lang="en-US" dirty="0"/>
          </a:p>
        </p:txBody>
      </p:sp>
      <p:sp>
        <p:nvSpPr>
          <p:cNvPr id="7" name="Content Placeholder 6">
            <a:extLst>
              <a:ext uri="{FF2B5EF4-FFF2-40B4-BE49-F238E27FC236}">
                <a16:creationId xmlns:a16="http://schemas.microsoft.com/office/drawing/2014/main" id="{2F0C2E35-42D3-8A46-8DD7-9A6AA48E54BD}"/>
              </a:ext>
            </a:extLst>
          </p:cNvPr>
          <p:cNvSpPr>
            <a:spLocks noGrp="1"/>
          </p:cNvSpPr>
          <p:nvPr>
            <p:ph idx="1"/>
          </p:nvPr>
        </p:nvSpPr>
        <p:spPr>
          <a:xfrm>
            <a:off x="228600" y="1271016"/>
            <a:ext cx="8686800" cy="5312664"/>
          </a:xfrm>
        </p:spPr>
        <p:txBody>
          <a:bodyPr>
            <a:noAutofit/>
          </a:bodyPr>
          <a:lstStyle/>
          <a:p>
            <a:r>
              <a:rPr lang="en-IN" sz="2800" dirty="0">
                <a:effectLst/>
              </a:rPr>
              <a:t>Every day, we feed Facebook’s data beast with mounds of information. </a:t>
            </a:r>
            <a:r>
              <a:rPr lang="en-IN" sz="2800" dirty="0">
                <a:effectLst/>
                <a:hlinkClick r:id="rId2"/>
              </a:rPr>
              <a:t>Every 60 seconds</a:t>
            </a:r>
            <a:r>
              <a:rPr lang="en-IN" sz="2800" dirty="0">
                <a:effectLst/>
              </a:rPr>
              <a:t>, </a:t>
            </a:r>
          </a:p>
          <a:p>
            <a:r>
              <a:rPr lang="en-IN" sz="2800" dirty="0">
                <a:effectLst/>
              </a:rPr>
              <a:t>136,000 photos are uploaded, 510,000 comments are posted, and 293,000 status updates are posted. That is a LOT of data.</a:t>
            </a:r>
          </a:p>
          <a:p>
            <a:r>
              <a:rPr lang="en-IN" sz="2800" dirty="0">
                <a:effectLst/>
              </a:rPr>
              <a:t>At first, this information may not seem to mean very much. But with data like this, Facebook knows who our friends are, what we look like, where we are, what we are doing, our likes, our dislikes, and so much more.</a:t>
            </a:r>
          </a:p>
          <a:p>
            <a:r>
              <a:rPr lang="en-IN" sz="2800" dirty="0">
                <a:effectLst/>
              </a:rPr>
              <a:t> Some researchers even say Facebook has enough data to know us better than our families, friends and even therapists!</a:t>
            </a:r>
          </a:p>
          <a:p>
            <a:endParaRPr lang="en-US" sz="2800" dirty="0"/>
          </a:p>
        </p:txBody>
      </p:sp>
      <p:sp>
        <p:nvSpPr>
          <p:cNvPr id="5" name="Slide Number Placeholder 4">
            <a:extLst>
              <a:ext uri="{FF2B5EF4-FFF2-40B4-BE49-F238E27FC236}">
                <a16:creationId xmlns:a16="http://schemas.microsoft.com/office/drawing/2014/main" id="{9FF01909-DB4D-8442-85F7-AA9C523D2603}"/>
              </a:ext>
            </a:extLst>
          </p:cNvPr>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4077965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E8C510-B8DE-B540-82F5-7954BBAED622}"/>
              </a:ext>
            </a:extLst>
          </p:cNvPr>
          <p:cNvSpPr>
            <a:spLocks noGrp="1"/>
          </p:cNvSpPr>
          <p:nvPr>
            <p:ph type="title"/>
          </p:nvPr>
        </p:nvSpPr>
        <p:spPr/>
        <p:txBody>
          <a:bodyPr/>
          <a:lstStyle/>
          <a:p>
            <a:r>
              <a:rPr lang="en-US" dirty="0" err="1"/>
              <a:t>FaceBook</a:t>
            </a:r>
            <a:endParaRPr lang="en-US" dirty="0"/>
          </a:p>
        </p:txBody>
      </p:sp>
      <p:sp>
        <p:nvSpPr>
          <p:cNvPr id="7" name="Content Placeholder 6">
            <a:extLst>
              <a:ext uri="{FF2B5EF4-FFF2-40B4-BE49-F238E27FC236}">
                <a16:creationId xmlns:a16="http://schemas.microsoft.com/office/drawing/2014/main" id="{F4E6AFB9-BF60-384A-8D3B-BFEC2506AF2E}"/>
              </a:ext>
            </a:extLst>
          </p:cNvPr>
          <p:cNvSpPr>
            <a:spLocks noGrp="1"/>
          </p:cNvSpPr>
          <p:nvPr>
            <p:ph idx="1"/>
          </p:nvPr>
        </p:nvSpPr>
        <p:spPr>
          <a:xfrm>
            <a:off x="228600" y="1143000"/>
            <a:ext cx="8610600" cy="5562600"/>
          </a:xfrm>
        </p:spPr>
        <p:txBody>
          <a:bodyPr>
            <a:noAutofit/>
          </a:bodyPr>
          <a:lstStyle/>
          <a:p>
            <a:r>
              <a:rPr lang="en-IN" sz="2800" dirty="0">
                <a:effectLst/>
              </a:rPr>
              <a:t>The more users who use Facebook, the more information they amass. </a:t>
            </a:r>
          </a:p>
          <a:p>
            <a:r>
              <a:rPr lang="en-IN" sz="2800" dirty="0">
                <a:effectLst/>
              </a:rPr>
              <a:t>Apart from </a:t>
            </a:r>
            <a:r>
              <a:rPr lang="en-IN" sz="2800" dirty="0" err="1">
                <a:effectLst/>
              </a:rPr>
              <a:t>analyzing</a:t>
            </a:r>
            <a:r>
              <a:rPr lang="en-IN" sz="2800" dirty="0">
                <a:effectLst/>
              </a:rPr>
              <a:t> user data, Facebook has other ways of determining user </a:t>
            </a:r>
            <a:r>
              <a:rPr lang="en-IN" sz="2800" dirty="0" err="1">
                <a:effectLst/>
              </a:rPr>
              <a:t>behavior</a:t>
            </a:r>
            <a:r>
              <a:rPr lang="en-IN" sz="2800" dirty="0">
                <a:effectLst/>
              </a:rPr>
              <a:t>.</a:t>
            </a:r>
          </a:p>
          <a:p>
            <a:pPr lvl="1"/>
            <a:r>
              <a:rPr lang="en-IN" sz="2400" dirty="0">
                <a:effectLst/>
              </a:rPr>
              <a:t>Tracking cookies: </a:t>
            </a:r>
          </a:p>
          <a:p>
            <a:pPr lvl="1"/>
            <a:r>
              <a:rPr lang="en-IN" sz="2400" dirty="0">
                <a:effectLst/>
              </a:rPr>
              <a:t>Facial recognition: </a:t>
            </a:r>
          </a:p>
          <a:p>
            <a:pPr lvl="1"/>
            <a:r>
              <a:rPr lang="en-IN" sz="2400" dirty="0">
                <a:effectLst/>
              </a:rPr>
              <a:t>Tag suggestions: </a:t>
            </a:r>
          </a:p>
          <a:p>
            <a:pPr lvl="1"/>
            <a:r>
              <a:rPr lang="en-IN" sz="2400" dirty="0" err="1">
                <a:effectLst/>
              </a:rPr>
              <a:t>Analyzing</a:t>
            </a:r>
            <a:r>
              <a:rPr lang="en-IN" sz="2400" dirty="0">
                <a:effectLst/>
              </a:rPr>
              <a:t> the Likes: A recent study conducted showed that is viable to predict data accurately on a range of personal attributes that are highly sensitive just by </a:t>
            </a:r>
            <a:r>
              <a:rPr lang="en-IN" sz="2400" dirty="0" err="1">
                <a:effectLst/>
              </a:rPr>
              <a:t>analyzing</a:t>
            </a:r>
            <a:r>
              <a:rPr lang="en-IN" sz="2400" dirty="0">
                <a:effectLst/>
              </a:rPr>
              <a:t> a user’s Facebook Likes. Work conducted by researchers at Cambridge University and – work satisfaction, intelligence, emotional stability, </a:t>
            </a:r>
            <a:r>
              <a:rPr lang="en-IN" sz="2400" dirty="0" err="1">
                <a:effectLst/>
              </a:rPr>
              <a:t>religion,and</a:t>
            </a:r>
            <a:r>
              <a:rPr lang="en-IN" sz="2400" dirty="0">
                <a:effectLst/>
              </a:rPr>
              <a:t> political views—among many others.</a:t>
            </a:r>
          </a:p>
          <a:p>
            <a:pPr marL="118872" indent="0">
              <a:buNone/>
            </a:pPr>
            <a:r>
              <a:rPr lang="en-US" sz="2400" dirty="0"/>
              <a:t> </a:t>
            </a:r>
          </a:p>
        </p:txBody>
      </p:sp>
      <p:sp>
        <p:nvSpPr>
          <p:cNvPr id="5" name="Slide Number Placeholder 4">
            <a:extLst>
              <a:ext uri="{FF2B5EF4-FFF2-40B4-BE49-F238E27FC236}">
                <a16:creationId xmlns:a16="http://schemas.microsoft.com/office/drawing/2014/main" id="{E819F3F7-64F5-D546-8996-21C3E7309E45}"/>
              </a:ext>
            </a:extLst>
          </p:cNvPr>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30338111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96283-2E37-CA42-9F81-B0FC1215ADAB}"/>
              </a:ext>
            </a:extLst>
          </p:cNvPr>
          <p:cNvSpPr>
            <a:spLocks noGrp="1"/>
          </p:cNvSpPr>
          <p:nvPr>
            <p:ph type="title"/>
          </p:nvPr>
        </p:nvSpPr>
        <p:spPr/>
        <p:txBody>
          <a:bodyPr/>
          <a:lstStyle/>
          <a:p>
            <a:r>
              <a:rPr lang="en-IN" dirty="0">
                <a:effectLst/>
              </a:rPr>
              <a:t>Topic Data</a:t>
            </a:r>
            <a:endParaRPr lang="en-US" dirty="0"/>
          </a:p>
        </p:txBody>
      </p:sp>
      <p:sp>
        <p:nvSpPr>
          <p:cNvPr id="3" name="Content Placeholder 2">
            <a:extLst>
              <a:ext uri="{FF2B5EF4-FFF2-40B4-BE49-F238E27FC236}">
                <a16:creationId xmlns:a16="http://schemas.microsoft.com/office/drawing/2014/main" id="{7D330C3B-B973-844F-B99E-5FAC0BB48339}"/>
              </a:ext>
            </a:extLst>
          </p:cNvPr>
          <p:cNvSpPr>
            <a:spLocks noGrp="1"/>
          </p:cNvSpPr>
          <p:nvPr>
            <p:ph idx="1"/>
          </p:nvPr>
        </p:nvSpPr>
        <p:spPr/>
        <p:txBody>
          <a:bodyPr/>
          <a:lstStyle/>
          <a:p>
            <a:r>
              <a:rPr lang="en-IN" dirty="0">
                <a:effectLst/>
                <a:hlinkClick r:id="rId2"/>
              </a:rPr>
              <a:t>Topic Data</a:t>
            </a:r>
            <a:r>
              <a:rPr lang="en-IN" dirty="0">
                <a:effectLst/>
              </a:rPr>
              <a:t> is a Facebook technology that displays to marketers the responses of the audience with regard to brands, events, activities, and subjects, in a way that keeps their personal information private.</a:t>
            </a:r>
          </a:p>
          <a:p>
            <a:r>
              <a:rPr lang="en-IN" dirty="0">
                <a:effectLst/>
              </a:rPr>
              <a:t> Marketers use the information from topic data to selectively change the way they market on the platform as well as other channels.</a:t>
            </a:r>
          </a:p>
          <a:p>
            <a:endParaRPr lang="en-US" dirty="0"/>
          </a:p>
        </p:txBody>
      </p:sp>
      <p:sp>
        <p:nvSpPr>
          <p:cNvPr id="4" name="Slide Number Placeholder 3">
            <a:extLst>
              <a:ext uri="{FF2B5EF4-FFF2-40B4-BE49-F238E27FC236}">
                <a16:creationId xmlns:a16="http://schemas.microsoft.com/office/drawing/2014/main" id="{A911BB6A-C7F0-EB4F-B108-AF47287602B5}"/>
              </a:ext>
            </a:extLst>
          </p:cNvPr>
          <p:cNvSpPr>
            <a:spLocks noGrp="1"/>
          </p:cNvSpPr>
          <p:nvPr>
            <p:ph type="sldNum" sz="quarter" idx="12"/>
          </p:nvPr>
        </p:nvSpPr>
        <p:spPr/>
        <p:txBody>
          <a:bodyPr/>
          <a:lstStyle/>
          <a:p>
            <a:fld id="{B6F15528-21DE-4FAA-801E-634DDDAF4B2B}" type="slidenum">
              <a:rPr lang="en-US" smtClean="0"/>
              <a:pPr/>
              <a:t>25</a:t>
            </a:fld>
            <a:endParaRPr lang="en-US"/>
          </a:p>
        </p:txBody>
      </p:sp>
    </p:spTree>
    <p:extLst>
      <p:ext uri="{BB962C8B-B14F-4D97-AF65-F5344CB8AC3E}">
        <p14:creationId xmlns:p14="http://schemas.microsoft.com/office/powerpoint/2010/main" val="775836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81E3059-6D58-EF47-8B41-09727C6D868C}"/>
              </a:ext>
            </a:extLst>
          </p:cNvPr>
          <p:cNvSpPr>
            <a:spLocks noGrp="1"/>
          </p:cNvSpPr>
          <p:nvPr>
            <p:ph type="title"/>
          </p:nvPr>
        </p:nvSpPr>
        <p:spPr/>
        <p:txBody>
          <a:bodyPr/>
          <a:lstStyle/>
          <a:p>
            <a:r>
              <a:rPr lang="en-IN" dirty="0">
                <a:effectLst/>
              </a:rPr>
              <a:t>The Flashback</a:t>
            </a:r>
            <a:endParaRPr lang="en-US" dirty="0"/>
          </a:p>
        </p:txBody>
      </p:sp>
      <p:sp>
        <p:nvSpPr>
          <p:cNvPr id="7" name="Content Placeholder 6">
            <a:extLst>
              <a:ext uri="{FF2B5EF4-FFF2-40B4-BE49-F238E27FC236}">
                <a16:creationId xmlns:a16="http://schemas.microsoft.com/office/drawing/2014/main" id="{EE6BEB4F-3BE7-9D4A-BD0E-BF4F397ADD4F}"/>
              </a:ext>
            </a:extLst>
          </p:cNvPr>
          <p:cNvSpPr>
            <a:spLocks noGrp="1"/>
          </p:cNvSpPr>
          <p:nvPr>
            <p:ph idx="1"/>
          </p:nvPr>
        </p:nvSpPr>
        <p:spPr>
          <a:xfrm>
            <a:off x="304800" y="1063752"/>
            <a:ext cx="8382000" cy="5260848"/>
          </a:xfrm>
        </p:spPr>
        <p:txBody>
          <a:bodyPr>
            <a:normAutofit/>
          </a:bodyPr>
          <a:lstStyle/>
          <a:p>
            <a:r>
              <a:rPr lang="en-IN" sz="2800" dirty="0" err="1">
                <a:effectLst/>
              </a:rPr>
              <a:t>Honoring</a:t>
            </a:r>
            <a:r>
              <a:rPr lang="en-IN" sz="2800" dirty="0">
                <a:effectLst/>
              </a:rPr>
              <a:t> its 10th anniversary, Facebook offered its users the option of viewing and sharing a video that traces the course of their social network activity from the date of registration till the present. Called the “Flashback,” this video is a collection of photos and posts that received the most comments and likes and set to a nostalgic background music. </a:t>
            </a:r>
          </a:p>
          <a:p>
            <a:r>
              <a:rPr lang="en-IN" sz="2800" dirty="0">
                <a:effectLst/>
              </a:rPr>
              <a:t>Other videos have been created since then, including those you can view and share to celebrate a “</a:t>
            </a:r>
            <a:r>
              <a:rPr lang="en-IN" sz="2800" dirty="0" err="1">
                <a:effectLst/>
              </a:rPr>
              <a:t>Friendversary</a:t>
            </a:r>
            <a:r>
              <a:rPr lang="en-IN" sz="2800" dirty="0">
                <a:effectLst/>
              </a:rPr>
              <a:t>,” the anniversary of two people becoming friends on Facebook. You’ll also be able to see a special video on your birthday.</a:t>
            </a:r>
          </a:p>
          <a:p>
            <a:endParaRPr lang="en-US" sz="2800" dirty="0"/>
          </a:p>
        </p:txBody>
      </p:sp>
      <p:sp>
        <p:nvSpPr>
          <p:cNvPr id="5" name="Slide Number Placeholder 4">
            <a:extLst>
              <a:ext uri="{FF2B5EF4-FFF2-40B4-BE49-F238E27FC236}">
                <a16:creationId xmlns:a16="http://schemas.microsoft.com/office/drawing/2014/main" id="{60B572CD-A277-AB45-B642-C5BEA8C00F47}"/>
              </a:ext>
            </a:extLst>
          </p:cNvPr>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25971094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Other Applications</a:t>
            </a:r>
            <a:endParaRPr lang="en-IN" dirty="0"/>
          </a:p>
        </p:txBody>
      </p:sp>
      <p:sp>
        <p:nvSpPr>
          <p:cNvPr id="5" name="Content Placeholder 4"/>
          <p:cNvSpPr>
            <a:spLocks noGrp="1"/>
          </p:cNvSpPr>
          <p:nvPr>
            <p:ph idx="1"/>
          </p:nvPr>
        </p:nvSpPr>
        <p:spPr>
          <a:xfrm>
            <a:off x="457200" y="1219200"/>
            <a:ext cx="8229600" cy="5334001"/>
          </a:xfrm>
        </p:spPr>
        <p:txBody>
          <a:bodyPr>
            <a:normAutofit fontScale="92500" lnSpcReduction="10000"/>
          </a:bodyPr>
          <a:lstStyle/>
          <a:p>
            <a:r>
              <a:rPr lang="en-US" sz="4400" dirty="0"/>
              <a:t>Personalization</a:t>
            </a:r>
          </a:p>
          <a:p>
            <a:r>
              <a:rPr lang="en-US" sz="4400" dirty="0"/>
              <a:t>Targeted marketing</a:t>
            </a:r>
          </a:p>
          <a:p>
            <a:r>
              <a:rPr lang="en-US" sz="4400" dirty="0"/>
              <a:t>Community Analysis</a:t>
            </a:r>
          </a:p>
          <a:p>
            <a:r>
              <a:rPr lang="en-US" sz="4400" dirty="0"/>
              <a:t>Sentiment Analysis and Opinion Mining</a:t>
            </a:r>
          </a:p>
          <a:p>
            <a:r>
              <a:rPr lang="en-US" sz="4400" dirty="0"/>
              <a:t>Social Recommendation</a:t>
            </a:r>
          </a:p>
          <a:p>
            <a:r>
              <a:rPr lang="en-US" sz="4400" dirty="0"/>
              <a:t>Influence Modeling</a:t>
            </a:r>
          </a:p>
          <a:p>
            <a:pPr lvl="0"/>
            <a:r>
              <a:rPr lang="en-US" sz="4400" dirty="0"/>
              <a:t>User attribute and behavior analysis</a:t>
            </a:r>
          </a:p>
          <a:p>
            <a:pPr lvl="0"/>
            <a:r>
              <a:rPr lang="en-US" sz="4400" dirty="0"/>
              <a:t>Location-based interaction analysis</a:t>
            </a:r>
          </a:p>
          <a:p>
            <a:endParaRPr lang="en-US" sz="4400" dirty="0"/>
          </a:p>
          <a:p>
            <a:endParaRPr lang="en-US" sz="4400" dirty="0"/>
          </a:p>
        </p:txBody>
      </p:sp>
      <p:sp>
        <p:nvSpPr>
          <p:cNvPr id="9" name="TextBox 8"/>
          <p:cNvSpPr txBox="1"/>
          <p:nvPr/>
        </p:nvSpPr>
        <p:spPr>
          <a:xfrm>
            <a:off x="251520" y="1447800"/>
            <a:ext cx="8676456" cy="1569660"/>
          </a:xfrm>
          <a:prstGeom prst="rect">
            <a:avLst/>
          </a:prstGeom>
          <a:noFill/>
        </p:spPr>
        <p:txBody>
          <a:bodyPr wrap="square" rtlCol="0">
            <a:spAutoFit/>
          </a:bodyPr>
          <a:lstStyle/>
          <a:p>
            <a:endParaRPr lang="en-US" sz="2400" dirty="0">
              <a:solidFill>
                <a:srgbClr val="FF0000"/>
              </a:solidFill>
              <a:latin typeface="Comic Sans MS" pitchFamily="66" charset="0"/>
            </a:endParaRPr>
          </a:p>
          <a:p>
            <a:endParaRPr lang="en-US" sz="2400" dirty="0">
              <a:solidFill>
                <a:srgbClr val="FF0000"/>
              </a:solidFill>
              <a:latin typeface="Comic Sans MS" pitchFamily="66" charset="0"/>
            </a:endParaRPr>
          </a:p>
          <a:p>
            <a:endParaRPr lang="en-US" sz="2400" dirty="0">
              <a:solidFill>
                <a:srgbClr val="FF0000"/>
              </a:solidFill>
              <a:latin typeface="Comic Sans MS" pitchFamily="66" charset="0"/>
            </a:endParaRPr>
          </a:p>
          <a:p>
            <a:endParaRPr lang="en-US" sz="2400" dirty="0">
              <a:solidFill>
                <a:srgbClr val="FF0000"/>
              </a:solidFill>
              <a:latin typeface="Comic Sans MS" pitchFamily="66"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25054-B3CE-F545-BC4B-5389DCF87E85}"/>
              </a:ext>
            </a:extLst>
          </p:cNvPr>
          <p:cNvSpPr>
            <a:spLocks noGrp="1"/>
          </p:cNvSpPr>
          <p:nvPr>
            <p:ph type="title"/>
          </p:nvPr>
        </p:nvSpPr>
        <p:spPr/>
        <p:txBody>
          <a:bodyPr/>
          <a:lstStyle/>
          <a:p>
            <a:r>
              <a:rPr lang="en-US" dirty="0"/>
              <a:t>New Application areas 2023</a:t>
            </a:r>
          </a:p>
        </p:txBody>
      </p:sp>
      <p:sp>
        <p:nvSpPr>
          <p:cNvPr id="3" name="Content Placeholder 2">
            <a:extLst>
              <a:ext uri="{FF2B5EF4-FFF2-40B4-BE49-F238E27FC236}">
                <a16:creationId xmlns:a16="http://schemas.microsoft.com/office/drawing/2014/main" id="{C6588D71-3E36-694F-9282-98051A451ABB}"/>
              </a:ext>
            </a:extLst>
          </p:cNvPr>
          <p:cNvSpPr>
            <a:spLocks noGrp="1"/>
          </p:cNvSpPr>
          <p:nvPr>
            <p:ph idx="1"/>
          </p:nvPr>
        </p:nvSpPr>
        <p:spPr/>
        <p:txBody>
          <a:bodyPr>
            <a:normAutofit lnSpcReduction="10000"/>
          </a:bodyPr>
          <a:lstStyle/>
          <a:p>
            <a:r>
              <a:rPr lang="en-US" dirty="0"/>
              <a:t>Audience analytics</a:t>
            </a:r>
          </a:p>
          <a:p>
            <a:r>
              <a:rPr lang="en-US" dirty="0"/>
              <a:t>Performance analytics</a:t>
            </a:r>
          </a:p>
          <a:p>
            <a:r>
              <a:rPr lang="en-US" dirty="0"/>
              <a:t>Competitive analytics</a:t>
            </a:r>
          </a:p>
          <a:p>
            <a:r>
              <a:rPr lang="en-US" dirty="0"/>
              <a:t>Paid social media analytics</a:t>
            </a:r>
          </a:p>
          <a:p>
            <a:r>
              <a:rPr lang="en-US" dirty="0"/>
              <a:t>Customer service and community management analytics</a:t>
            </a:r>
          </a:p>
          <a:p>
            <a:r>
              <a:rPr lang="en-US" dirty="0"/>
              <a:t>Influencer analytics</a:t>
            </a:r>
          </a:p>
          <a:p>
            <a:r>
              <a:rPr lang="en-US" dirty="0"/>
              <a:t>Sentiment analysis of your profiles and ad campaigns</a:t>
            </a:r>
          </a:p>
          <a:p>
            <a:r>
              <a:rPr lang="en-US" dirty="0"/>
              <a:t>Sentiment analysis for customer service</a:t>
            </a:r>
            <a:br>
              <a:rPr lang="en-US" dirty="0"/>
            </a:br>
            <a:endParaRPr lang="en-US" dirty="0"/>
          </a:p>
        </p:txBody>
      </p:sp>
      <p:sp>
        <p:nvSpPr>
          <p:cNvPr id="4" name="Slide Number Placeholder 3">
            <a:extLst>
              <a:ext uri="{FF2B5EF4-FFF2-40B4-BE49-F238E27FC236}">
                <a16:creationId xmlns:a16="http://schemas.microsoft.com/office/drawing/2014/main" id="{ED4E5682-404E-1A4B-A009-2349BAA01BBA}"/>
              </a:ext>
            </a:extLst>
          </p:cNvPr>
          <p:cNvSpPr>
            <a:spLocks noGrp="1"/>
          </p:cNvSpPr>
          <p:nvPr>
            <p:ph type="sldNum" sz="quarter" idx="12"/>
          </p:nvPr>
        </p:nvSpPr>
        <p:spPr/>
        <p:txBody>
          <a:bodyPr/>
          <a:lstStyle/>
          <a:p>
            <a:fld id="{19B12225-5612-419B-A8D5-4B8EEE4C217E}" type="slidenum">
              <a:rPr lang="en-US" smtClean="0"/>
              <a:pPr/>
              <a:t>28</a:t>
            </a:fld>
            <a:endParaRPr lang="en-US"/>
          </a:p>
        </p:txBody>
      </p:sp>
    </p:spTree>
    <p:extLst>
      <p:ext uri="{BB962C8B-B14F-4D97-AF65-F5344CB8AC3E}">
        <p14:creationId xmlns:p14="http://schemas.microsoft.com/office/powerpoint/2010/main" val="15451124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Networks - Characteristics</a:t>
            </a:r>
          </a:p>
        </p:txBody>
      </p:sp>
      <p:sp>
        <p:nvSpPr>
          <p:cNvPr id="3" name="Content Placeholder 2"/>
          <p:cNvSpPr>
            <a:spLocks noGrp="1"/>
          </p:cNvSpPr>
          <p:nvPr>
            <p:ph idx="1"/>
          </p:nvPr>
        </p:nvSpPr>
        <p:spPr>
          <a:xfrm>
            <a:off x="304800" y="1066800"/>
            <a:ext cx="8610600" cy="5486401"/>
          </a:xfrm>
        </p:spPr>
        <p:txBody>
          <a:bodyPr>
            <a:noAutofit/>
          </a:bodyPr>
          <a:lstStyle/>
          <a:p>
            <a:pPr lvl="0"/>
            <a:r>
              <a:rPr lang="en-US" dirty="0"/>
              <a:t>Nodes are typically people;  companies, documents, computers  etc. </a:t>
            </a:r>
          </a:p>
          <a:p>
            <a:pPr lvl="0"/>
            <a:r>
              <a:rPr lang="en-US" dirty="0"/>
              <a:t>A </a:t>
            </a:r>
            <a:r>
              <a:rPr lang="en-US" b="1" dirty="0"/>
              <a:t>heterogeneous</a:t>
            </a:r>
            <a:r>
              <a:rPr lang="en-US" i="1" dirty="0"/>
              <a:t> </a:t>
            </a:r>
            <a:r>
              <a:rPr lang="en-US" dirty="0"/>
              <a:t>and </a:t>
            </a:r>
            <a:r>
              <a:rPr lang="en-US" b="1" dirty="0" err="1"/>
              <a:t>multirelational</a:t>
            </a:r>
            <a:r>
              <a:rPr lang="en-US" i="1" dirty="0"/>
              <a:t> </a:t>
            </a:r>
            <a:r>
              <a:rPr lang="en-US" dirty="0"/>
              <a:t>data set represented by a graph. </a:t>
            </a:r>
          </a:p>
          <a:p>
            <a:pPr lvl="1">
              <a:spcBef>
                <a:spcPts val="0"/>
              </a:spcBef>
            </a:pPr>
            <a:r>
              <a:rPr lang="en-US" dirty="0"/>
              <a:t>Both nodes and edges can have attributes. </a:t>
            </a:r>
          </a:p>
          <a:p>
            <a:pPr lvl="1">
              <a:spcBef>
                <a:spcPts val="0"/>
              </a:spcBef>
            </a:pPr>
            <a:r>
              <a:rPr lang="en-US" dirty="0"/>
              <a:t>Objects may have class labels. </a:t>
            </a:r>
          </a:p>
          <a:p>
            <a:pPr lvl="0"/>
            <a:r>
              <a:rPr lang="en-US" dirty="0"/>
              <a:t>Min. one relationship between entities</a:t>
            </a:r>
          </a:p>
          <a:p>
            <a:pPr lvl="1">
              <a:spcBef>
                <a:spcPts val="0"/>
              </a:spcBef>
            </a:pPr>
            <a:r>
              <a:rPr lang="en-US" dirty="0"/>
              <a:t>Facebook connect entities through a relationship called friends. </a:t>
            </a:r>
          </a:p>
          <a:p>
            <a:pPr lvl="1">
              <a:spcBef>
                <a:spcPts val="0"/>
              </a:spcBef>
            </a:pPr>
            <a:r>
              <a:rPr lang="en-US" dirty="0" err="1"/>
              <a:t>LInkedIn</a:t>
            </a:r>
            <a:r>
              <a:rPr lang="en-US" dirty="0"/>
              <a:t>  "endorse" where people can endorse other people for their skills. </a:t>
            </a:r>
          </a:p>
          <a:p>
            <a:pPr lvl="1">
              <a:spcBef>
                <a:spcPts val="0"/>
              </a:spcBef>
            </a:pPr>
            <a:r>
              <a:rPr lang="en-US" dirty="0" err="1"/>
              <a:t>Reddit</a:t>
            </a:r>
            <a:r>
              <a:rPr lang="en-US" dirty="0"/>
              <a:t> -  </a:t>
            </a:r>
            <a:r>
              <a:rPr lang="en-US" dirty="0" err="1"/>
              <a:t>upvote</a:t>
            </a:r>
            <a:r>
              <a:rPr lang="en-US" dirty="0"/>
              <a:t>, </a:t>
            </a:r>
            <a:r>
              <a:rPr lang="en-US" dirty="0" err="1"/>
              <a:t>downvote</a:t>
            </a:r>
            <a:endParaRPr lang="en-US" dirty="0"/>
          </a:p>
        </p:txBody>
      </p:sp>
      <p:sp>
        <p:nvSpPr>
          <p:cNvPr id="4" name="Slide Number Placeholder 3"/>
          <p:cNvSpPr>
            <a:spLocks noGrp="1"/>
          </p:cNvSpPr>
          <p:nvPr>
            <p:ph type="sldNum" sz="quarter" idx="12"/>
          </p:nvPr>
        </p:nvSpPr>
        <p:spPr/>
        <p:txBody>
          <a:bodyPr/>
          <a:lstStyle/>
          <a:p>
            <a:fld id="{19B12225-5612-419B-A8D5-4B8EEE4C217E}" type="slidenum">
              <a:rPr lang="en-US" smtClean="0"/>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990EDE-35E0-51AA-83CB-03EFFC3FCF3B}"/>
              </a:ext>
            </a:extLst>
          </p:cNvPr>
          <p:cNvSpPr>
            <a:spLocks noGrp="1"/>
          </p:cNvSpPr>
          <p:nvPr>
            <p:ph type="sldNum" sz="quarter" idx="12"/>
          </p:nvPr>
        </p:nvSpPr>
        <p:spPr/>
        <p:txBody>
          <a:bodyPr/>
          <a:lstStyle/>
          <a:p>
            <a:fld id="{19B12225-5612-419B-A8D5-4B8EEE4C217E}" type="slidenum">
              <a:rPr lang="en-US" smtClean="0"/>
              <a:pPr/>
              <a:t>3</a:t>
            </a:fld>
            <a:endParaRPr lang="en-US"/>
          </a:p>
        </p:txBody>
      </p:sp>
      <p:pic>
        <p:nvPicPr>
          <p:cNvPr id="1026" name="Picture 2" descr="Most Popular Social Media Platforms in 2023 [Jul '23 Update]">
            <a:extLst>
              <a:ext uri="{FF2B5EF4-FFF2-40B4-BE49-F238E27FC236}">
                <a16:creationId xmlns:a16="http://schemas.microsoft.com/office/drawing/2014/main" id="{48A1EA60-69E0-D4B5-8CBB-F9F7E3D414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304800"/>
            <a:ext cx="8458200" cy="6278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0092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Characteristics</a:t>
            </a:r>
          </a:p>
        </p:txBody>
      </p:sp>
      <p:sp>
        <p:nvSpPr>
          <p:cNvPr id="3" name="Content Placeholder 2"/>
          <p:cNvSpPr>
            <a:spLocks noGrp="1"/>
          </p:cNvSpPr>
          <p:nvPr>
            <p:ph idx="1"/>
          </p:nvPr>
        </p:nvSpPr>
        <p:spPr>
          <a:xfrm>
            <a:off x="228600" y="1066800"/>
            <a:ext cx="8686800" cy="5638800"/>
          </a:xfrm>
        </p:spPr>
        <p:txBody>
          <a:bodyPr>
            <a:noAutofit/>
          </a:bodyPr>
          <a:lstStyle/>
          <a:p>
            <a:pPr lvl="0">
              <a:lnSpc>
                <a:spcPct val="90000"/>
              </a:lnSpc>
            </a:pPr>
            <a:r>
              <a:rPr lang="en-US" sz="2700" dirty="0"/>
              <a:t>Relationship need not be yes or no; can have a degree. </a:t>
            </a:r>
          </a:p>
          <a:p>
            <a:pPr lvl="1">
              <a:lnSpc>
                <a:spcPct val="90000"/>
              </a:lnSpc>
              <a:spcBef>
                <a:spcPts val="0"/>
              </a:spcBef>
            </a:pPr>
            <a:r>
              <a:rPr lang="en-US" sz="2700" dirty="0"/>
              <a:t>LinkedIn,  we can have a degree of endorsement of a skill  like say novice, expert etc. </a:t>
            </a:r>
          </a:p>
          <a:p>
            <a:pPr lvl="1">
              <a:lnSpc>
                <a:spcPct val="90000"/>
              </a:lnSpc>
              <a:spcBef>
                <a:spcPts val="0"/>
              </a:spcBef>
            </a:pPr>
            <a:r>
              <a:rPr lang="en-US" sz="2700" dirty="0"/>
              <a:t>Degree can also be a real number. </a:t>
            </a:r>
          </a:p>
          <a:p>
            <a:pPr>
              <a:lnSpc>
                <a:spcPct val="90000"/>
              </a:lnSpc>
            </a:pPr>
            <a:r>
              <a:rPr lang="en-US" sz="2700" dirty="0"/>
              <a:t>social networks exhibit the property of </a:t>
            </a:r>
            <a:r>
              <a:rPr lang="en-US" sz="2700" dirty="0" err="1"/>
              <a:t>nonrandomness</a:t>
            </a:r>
            <a:r>
              <a:rPr lang="en-US" sz="2700" dirty="0"/>
              <a:t> often called locality. </a:t>
            </a:r>
          </a:p>
          <a:p>
            <a:pPr lvl="1">
              <a:lnSpc>
                <a:spcPct val="90000"/>
              </a:lnSpc>
              <a:spcBef>
                <a:spcPts val="0"/>
              </a:spcBef>
            </a:pPr>
            <a:r>
              <a:rPr lang="en-US" sz="2700" dirty="0"/>
              <a:t>Locality is the property of social networks that says nodes and edges of the graph tend to cluster in communities. </a:t>
            </a:r>
          </a:p>
          <a:p>
            <a:pPr lvl="1">
              <a:lnSpc>
                <a:spcPct val="90000"/>
              </a:lnSpc>
              <a:spcBef>
                <a:spcPts val="0"/>
              </a:spcBef>
            </a:pPr>
            <a:r>
              <a:rPr lang="en-US" sz="2700" dirty="0"/>
              <a:t>The intuition is that relationships tend to cluster. </a:t>
            </a:r>
          </a:p>
          <a:p>
            <a:pPr lvl="1">
              <a:lnSpc>
                <a:spcPct val="90000"/>
              </a:lnSpc>
              <a:spcBef>
                <a:spcPts val="0"/>
              </a:spcBef>
            </a:pPr>
            <a:r>
              <a:rPr lang="en-US" sz="2700" b="1" dirty="0">
                <a:solidFill>
                  <a:srgbClr val="7030A0"/>
                </a:solidFill>
              </a:rPr>
              <a:t>If entity A is related to both B and C, then there is a higher probability than average that B and C are related. </a:t>
            </a:r>
          </a:p>
          <a:p>
            <a:pPr lvl="1">
              <a:lnSpc>
                <a:spcPct val="90000"/>
              </a:lnSpc>
              <a:spcBef>
                <a:spcPts val="0"/>
              </a:spcBef>
            </a:pPr>
            <a:r>
              <a:rPr lang="en-US" sz="2700" dirty="0"/>
              <a:t>The idea is most relationships in the real worlds rend to cluster around a small set of individuals. </a:t>
            </a:r>
          </a:p>
          <a:p>
            <a:pPr>
              <a:lnSpc>
                <a:spcPct val="90000"/>
              </a:lnSpc>
            </a:pPr>
            <a:endParaRPr lang="en-US" sz="2700" dirty="0"/>
          </a:p>
        </p:txBody>
      </p:sp>
      <p:sp>
        <p:nvSpPr>
          <p:cNvPr id="4" name="Slide Number Placeholder 3"/>
          <p:cNvSpPr>
            <a:spLocks noGrp="1"/>
          </p:cNvSpPr>
          <p:nvPr>
            <p:ph type="sldNum" sz="quarter" idx="12"/>
          </p:nvPr>
        </p:nvSpPr>
        <p:spPr/>
        <p:txBody>
          <a:bodyPr/>
          <a:lstStyle/>
          <a:p>
            <a:fld id="{19B12225-5612-419B-A8D5-4B8EEE4C217E}" type="slidenum">
              <a:rPr lang="en-US" smtClean="0"/>
              <a:pPr/>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Network as a Graph</a:t>
            </a:r>
          </a:p>
        </p:txBody>
      </p:sp>
      <p:sp>
        <p:nvSpPr>
          <p:cNvPr id="3" name="Content Placeholder 2"/>
          <p:cNvSpPr>
            <a:spLocks noGrp="1"/>
          </p:cNvSpPr>
          <p:nvPr>
            <p:ph idx="1"/>
          </p:nvPr>
        </p:nvSpPr>
        <p:spPr>
          <a:xfrm>
            <a:off x="381000" y="1219200"/>
            <a:ext cx="8458200" cy="5410200"/>
          </a:xfrm>
        </p:spPr>
        <p:txBody>
          <a:bodyPr>
            <a:normAutofit lnSpcReduction="10000"/>
          </a:bodyPr>
          <a:lstStyle/>
          <a:p>
            <a:r>
              <a:rPr lang="en-US" dirty="0"/>
              <a:t>A natural representation of social network data is to view its structure as a graph. </a:t>
            </a:r>
          </a:p>
          <a:p>
            <a:r>
              <a:rPr lang="en-US" dirty="0"/>
              <a:t>Entities are converted to nodes in the graph. </a:t>
            </a:r>
          </a:p>
          <a:p>
            <a:r>
              <a:rPr lang="en-US" dirty="0"/>
              <a:t>Nodes can be of different types—e.g., people, organizations, and events. </a:t>
            </a:r>
          </a:p>
          <a:p>
            <a:r>
              <a:rPr lang="en-US" dirty="0"/>
              <a:t>Edges in the graph correspond to relations between entities. </a:t>
            </a:r>
          </a:p>
          <a:p>
            <a:r>
              <a:rPr lang="en-US" dirty="0"/>
              <a:t>If a degree associated with the relationship, represented by labeling the edges. </a:t>
            </a:r>
          </a:p>
          <a:p>
            <a:r>
              <a:rPr lang="en-US" dirty="0"/>
              <a:t>Edges can be one-directional, bi directional  and need not be binary. </a:t>
            </a:r>
          </a:p>
          <a:p>
            <a:endParaRPr lang="en-US" dirty="0"/>
          </a:p>
        </p:txBody>
      </p:sp>
      <p:sp>
        <p:nvSpPr>
          <p:cNvPr id="4" name="Slide Number Placeholder 3"/>
          <p:cNvSpPr>
            <a:spLocks noGrp="1"/>
          </p:cNvSpPr>
          <p:nvPr>
            <p:ph type="sldNum" sz="quarter" idx="12"/>
          </p:nvPr>
        </p:nvSpPr>
        <p:spPr/>
        <p:txBody>
          <a:bodyPr/>
          <a:lstStyle/>
          <a:p>
            <a:fld id="{19B12225-5612-419B-A8D5-4B8EEE4C217E}" type="slidenum">
              <a:rPr lang="en-US" smtClean="0"/>
              <a:pPr/>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8600" y="228600"/>
            <a:ext cx="8458200" cy="762000"/>
          </a:xfrm>
        </p:spPr>
        <p:txBody>
          <a:bodyPr>
            <a:noAutofit/>
          </a:bodyPr>
          <a:lstStyle/>
          <a:p>
            <a:pPr algn="ctr">
              <a:lnSpc>
                <a:spcPct val="80000"/>
              </a:lnSpc>
            </a:pPr>
            <a:r>
              <a:rPr lang="en-US" sz="4400" dirty="0"/>
              <a:t>Follows Relationship in Twitter</a:t>
            </a:r>
          </a:p>
        </p:txBody>
      </p:sp>
      <p:sp>
        <p:nvSpPr>
          <p:cNvPr id="4" name="Slide Number Placeholder 3"/>
          <p:cNvSpPr>
            <a:spLocks noGrp="1"/>
          </p:cNvSpPr>
          <p:nvPr>
            <p:ph type="sldNum" sz="quarter" idx="12"/>
          </p:nvPr>
        </p:nvSpPr>
        <p:spPr/>
        <p:txBody>
          <a:bodyPr/>
          <a:lstStyle/>
          <a:p>
            <a:fld id="{19B12225-5612-419B-A8D5-4B8EEE4C217E}" type="slidenum">
              <a:rPr lang="en-US" smtClean="0"/>
              <a:pPr/>
              <a:t>32</a:t>
            </a:fld>
            <a:endParaRPr lang="en-US"/>
          </a:p>
        </p:txBody>
      </p:sp>
      <p:grpSp>
        <p:nvGrpSpPr>
          <p:cNvPr id="168962" name="Group 2"/>
          <p:cNvGrpSpPr>
            <a:grpSpLocks/>
          </p:cNvGrpSpPr>
          <p:nvPr/>
        </p:nvGrpSpPr>
        <p:grpSpPr bwMode="auto">
          <a:xfrm>
            <a:off x="381571" y="1295013"/>
            <a:ext cx="8458200" cy="5410200"/>
            <a:chOff x="3530" y="2732"/>
            <a:chExt cx="4534" cy="4139"/>
          </a:xfrm>
        </p:grpSpPr>
        <p:sp>
          <p:nvSpPr>
            <p:cNvPr id="168963" name="Rectangle 3"/>
            <p:cNvSpPr>
              <a:spLocks noChangeArrowheads="1"/>
            </p:cNvSpPr>
            <p:nvPr/>
          </p:nvSpPr>
          <p:spPr bwMode="auto">
            <a:xfrm>
              <a:off x="3530" y="2732"/>
              <a:ext cx="4534" cy="4139"/>
            </a:xfrm>
            <a:prstGeom prst="rect">
              <a:avLst/>
            </a:prstGeom>
            <a:solidFill>
              <a:srgbClr val="FFFFFF"/>
            </a:solidFill>
            <a:ln w="31750">
              <a:solidFill>
                <a:srgbClr val="C0504D"/>
              </a:solidFill>
              <a:miter lim="800000"/>
              <a:headEnd/>
              <a:tailEnd/>
            </a:ln>
            <a:effectLst>
              <a:outerShdw dist="28398" dir="3806097" algn="ctr" rotWithShape="0">
                <a:srgbClr val="974706">
                  <a:alpha val="50000"/>
                </a:srgbClr>
              </a:outerShdw>
            </a:effectLst>
          </p:spPr>
          <p:txBody>
            <a:bodyPr vert="horz" wrap="square" lIns="91440" tIns="45720" rIns="91440" bIns="45720" numCol="1" anchor="t" anchorCtr="0" compatLnSpc="1">
              <a:prstTxWarp prst="textNoShape">
                <a:avLst/>
              </a:prstTxWarp>
            </a:bodyPr>
            <a:lstStyle/>
            <a:p>
              <a:endParaRPr lang="en-US" sz="6000"/>
            </a:p>
          </p:txBody>
        </p:sp>
        <p:grpSp>
          <p:nvGrpSpPr>
            <p:cNvPr id="168964" name="Group 4"/>
            <p:cNvGrpSpPr>
              <a:grpSpLocks/>
            </p:cNvGrpSpPr>
            <p:nvPr/>
          </p:nvGrpSpPr>
          <p:grpSpPr bwMode="auto">
            <a:xfrm>
              <a:off x="4253" y="2898"/>
              <a:ext cx="2839" cy="3595"/>
              <a:chOff x="8032" y="2823"/>
              <a:chExt cx="2839" cy="3595"/>
            </a:xfrm>
          </p:grpSpPr>
          <p:sp>
            <p:nvSpPr>
              <p:cNvPr id="168965" name="Oval 5"/>
              <p:cNvSpPr>
                <a:spLocks noChangeArrowheads="1"/>
              </p:cNvSpPr>
              <p:nvPr/>
            </p:nvSpPr>
            <p:spPr bwMode="auto">
              <a:xfrm>
                <a:off x="8977" y="2823"/>
                <a:ext cx="578" cy="403"/>
              </a:xfrm>
              <a:prstGeom prst="ellipse">
                <a:avLst/>
              </a:prstGeom>
              <a:gradFill rotWithShape="0">
                <a:gsLst>
                  <a:gs pos="0">
                    <a:srgbClr val="92CDDC"/>
                  </a:gs>
                  <a:gs pos="50000">
                    <a:srgbClr val="DAEEF3"/>
                  </a:gs>
                  <a:gs pos="100000">
                    <a:srgbClr val="92CDDC"/>
                  </a:gs>
                </a:gsLst>
                <a:lin ang="18900000" scaled="1"/>
              </a:gradFill>
              <a:ln w="12700">
                <a:solidFill>
                  <a:srgbClr val="92CDDC"/>
                </a:solidFill>
                <a:round/>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lvl="0" indent="0" eaLnBrk="1" fontAlgn="base" latinLnBrk="0" hangingPunct="1">
                  <a:lnSpc>
                    <a:spcPct val="100000"/>
                  </a:lnSpc>
                  <a:spcBef>
                    <a:spcPct val="0"/>
                  </a:spcBef>
                  <a:spcAft>
                    <a:spcPts val="1000"/>
                  </a:spcAft>
                  <a:tabLst/>
                </a:pPr>
                <a:r>
                  <a:rPr kumimoji="0" lang="en-US" sz="2400" b="1" i="0" u="none" strike="noStrike" cap="none" normalizeH="0" baseline="0" dirty="0">
                    <a:ln>
                      <a:noFill/>
                    </a:ln>
                    <a:solidFill>
                      <a:schemeClr val="tx1"/>
                    </a:solidFill>
                    <a:effectLst/>
                    <a:latin typeface="Calibri" pitchFamily="34" charset="0"/>
                    <a:cs typeface="Arial" pitchFamily="34" charset="0"/>
                  </a:rPr>
                  <a:t>Jack</a:t>
                </a:r>
                <a:endParaRPr kumimoji="0" lang="en-US" sz="6000" b="0" i="0" u="none" strike="noStrike" cap="none" normalizeH="0" baseline="0" dirty="0">
                  <a:ln>
                    <a:noFill/>
                  </a:ln>
                  <a:solidFill>
                    <a:schemeClr val="tx1"/>
                  </a:solidFill>
                  <a:effectLst/>
                  <a:latin typeface="Arial" pitchFamily="34" charset="0"/>
                  <a:cs typeface="Arial" pitchFamily="34" charset="0"/>
                </a:endParaRPr>
              </a:p>
            </p:txBody>
          </p:sp>
          <p:sp>
            <p:nvSpPr>
              <p:cNvPr id="168966" name="Oval 6"/>
              <p:cNvSpPr>
                <a:spLocks noChangeArrowheads="1"/>
              </p:cNvSpPr>
              <p:nvPr/>
            </p:nvSpPr>
            <p:spPr bwMode="auto">
              <a:xfrm>
                <a:off x="8032" y="4109"/>
                <a:ext cx="502" cy="403"/>
              </a:xfrm>
              <a:prstGeom prst="ellipse">
                <a:avLst/>
              </a:prstGeom>
              <a:gradFill rotWithShape="0">
                <a:gsLst>
                  <a:gs pos="0">
                    <a:srgbClr val="92CDDC"/>
                  </a:gs>
                  <a:gs pos="50000">
                    <a:srgbClr val="DAEEF3"/>
                  </a:gs>
                  <a:gs pos="100000">
                    <a:srgbClr val="92CDDC"/>
                  </a:gs>
                </a:gsLst>
                <a:lin ang="18900000" scaled="1"/>
              </a:gradFill>
              <a:ln w="12700">
                <a:solidFill>
                  <a:srgbClr val="92CDDC"/>
                </a:solidFill>
                <a:round/>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lvl="0" indent="0" eaLnBrk="1" fontAlgn="base" latinLnBrk="0" hangingPunct="1">
                  <a:lnSpc>
                    <a:spcPct val="100000"/>
                  </a:lnSpc>
                  <a:spcBef>
                    <a:spcPct val="0"/>
                  </a:spcBef>
                  <a:spcAft>
                    <a:spcPts val="1000"/>
                  </a:spcAft>
                  <a:tabLst/>
                </a:pPr>
                <a:r>
                  <a:rPr kumimoji="0" lang="en-US" sz="2400" b="1" i="0" u="none" strike="noStrike" cap="none" normalizeH="0" baseline="0">
                    <a:ln>
                      <a:noFill/>
                    </a:ln>
                    <a:solidFill>
                      <a:schemeClr val="tx1"/>
                    </a:solidFill>
                    <a:effectLst/>
                    <a:latin typeface="Calibri" pitchFamily="34" charset="0"/>
                    <a:cs typeface="Arial" pitchFamily="34" charset="0"/>
                  </a:rPr>
                  <a:t>Kris</a:t>
                </a:r>
                <a:endParaRPr kumimoji="0" lang="en-US" sz="6000" b="0" i="0" u="none" strike="noStrike" cap="none" normalizeH="0" baseline="0">
                  <a:ln>
                    <a:noFill/>
                  </a:ln>
                  <a:solidFill>
                    <a:schemeClr val="tx1"/>
                  </a:solidFill>
                  <a:effectLst/>
                  <a:latin typeface="Arial" pitchFamily="34" charset="0"/>
                  <a:cs typeface="Arial" pitchFamily="34" charset="0"/>
                </a:endParaRPr>
              </a:p>
            </p:txBody>
          </p:sp>
          <p:sp>
            <p:nvSpPr>
              <p:cNvPr id="168967" name="Oval 7"/>
              <p:cNvSpPr>
                <a:spLocks noChangeArrowheads="1"/>
              </p:cNvSpPr>
              <p:nvPr/>
            </p:nvSpPr>
            <p:spPr bwMode="auto">
              <a:xfrm>
                <a:off x="9167" y="4155"/>
                <a:ext cx="633" cy="403"/>
              </a:xfrm>
              <a:prstGeom prst="ellipse">
                <a:avLst/>
              </a:prstGeom>
              <a:gradFill rotWithShape="0">
                <a:gsLst>
                  <a:gs pos="0">
                    <a:srgbClr val="92CDDC"/>
                  </a:gs>
                  <a:gs pos="50000">
                    <a:srgbClr val="DAEEF3"/>
                  </a:gs>
                  <a:gs pos="100000">
                    <a:srgbClr val="92CDDC"/>
                  </a:gs>
                </a:gsLst>
                <a:lin ang="18900000" scaled="1"/>
              </a:gradFill>
              <a:ln w="12700">
                <a:solidFill>
                  <a:srgbClr val="92CDDC"/>
                </a:solidFill>
                <a:round/>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lvl="0" indent="0" eaLnBrk="1" fontAlgn="base" latinLnBrk="0" hangingPunct="1">
                  <a:lnSpc>
                    <a:spcPct val="100000"/>
                  </a:lnSpc>
                  <a:spcBef>
                    <a:spcPct val="0"/>
                  </a:spcBef>
                  <a:spcAft>
                    <a:spcPts val="1000"/>
                  </a:spcAft>
                  <a:tabLst/>
                </a:pPr>
                <a:r>
                  <a:rPr kumimoji="0" lang="en-US" sz="2400" b="1" i="0" u="none" strike="noStrike" cap="none" normalizeH="0" baseline="0" dirty="0">
                    <a:ln>
                      <a:noFill/>
                    </a:ln>
                    <a:solidFill>
                      <a:schemeClr val="tx1"/>
                    </a:solidFill>
                    <a:effectLst/>
                    <a:latin typeface="Calibri" pitchFamily="34" charset="0"/>
                    <a:cs typeface="Arial" pitchFamily="34" charset="0"/>
                  </a:rPr>
                  <a:t>Pete</a:t>
                </a:r>
                <a:endParaRPr kumimoji="0" lang="en-US" sz="6000" b="0" i="0" u="none" strike="noStrike" cap="none" normalizeH="0" baseline="0" dirty="0">
                  <a:ln>
                    <a:noFill/>
                  </a:ln>
                  <a:solidFill>
                    <a:schemeClr val="tx1"/>
                  </a:solidFill>
                  <a:effectLst/>
                  <a:latin typeface="Arial" pitchFamily="34" charset="0"/>
                  <a:cs typeface="Arial" pitchFamily="34" charset="0"/>
                </a:endParaRPr>
              </a:p>
            </p:txBody>
          </p:sp>
          <p:sp>
            <p:nvSpPr>
              <p:cNvPr id="168968" name="Oval 8"/>
              <p:cNvSpPr>
                <a:spLocks noChangeArrowheads="1"/>
              </p:cNvSpPr>
              <p:nvPr/>
            </p:nvSpPr>
            <p:spPr bwMode="auto">
              <a:xfrm>
                <a:off x="10162" y="4109"/>
                <a:ext cx="700" cy="403"/>
              </a:xfrm>
              <a:prstGeom prst="ellipse">
                <a:avLst/>
              </a:prstGeom>
              <a:gradFill rotWithShape="0">
                <a:gsLst>
                  <a:gs pos="0">
                    <a:srgbClr val="92CDDC"/>
                  </a:gs>
                  <a:gs pos="50000">
                    <a:srgbClr val="DAEEF3"/>
                  </a:gs>
                  <a:gs pos="100000">
                    <a:srgbClr val="92CDDC"/>
                  </a:gs>
                </a:gsLst>
                <a:lin ang="18900000" scaled="1"/>
              </a:gradFill>
              <a:ln w="12700">
                <a:solidFill>
                  <a:srgbClr val="92CDDC"/>
                </a:solidFill>
                <a:round/>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lvl="0" indent="0" eaLnBrk="1" fontAlgn="base" latinLnBrk="0" hangingPunct="1">
                  <a:lnSpc>
                    <a:spcPct val="100000"/>
                  </a:lnSpc>
                  <a:spcBef>
                    <a:spcPct val="0"/>
                  </a:spcBef>
                  <a:spcAft>
                    <a:spcPts val="1000"/>
                  </a:spcAft>
                  <a:tabLst/>
                </a:pPr>
                <a:r>
                  <a:rPr kumimoji="0" lang="en-US" sz="2400" b="1" i="0" u="none" strike="noStrike" cap="none" normalizeH="0" baseline="0">
                    <a:ln>
                      <a:noFill/>
                    </a:ln>
                    <a:solidFill>
                      <a:schemeClr val="tx1"/>
                    </a:solidFill>
                    <a:effectLst/>
                    <a:latin typeface="Calibri" pitchFamily="34" charset="0"/>
                    <a:cs typeface="Arial" pitchFamily="34" charset="0"/>
                  </a:rPr>
                  <a:t>Mary</a:t>
                </a:r>
                <a:endParaRPr kumimoji="0" lang="en-US" sz="6000" b="0" i="0" u="none" strike="noStrike" cap="none" normalizeH="0" baseline="0">
                  <a:ln>
                    <a:noFill/>
                  </a:ln>
                  <a:solidFill>
                    <a:schemeClr val="tx1"/>
                  </a:solidFill>
                  <a:effectLst/>
                  <a:latin typeface="Arial" pitchFamily="34" charset="0"/>
                  <a:cs typeface="Arial" pitchFamily="34" charset="0"/>
                </a:endParaRPr>
              </a:p>
            </p:txBody>
          </p:sp>
          <p:sp>
            <p:nvSpPr>
              <p:cNvPr id="168969" name="Oval 9"/>
              <p:cNvSpPr>
                <a:spLocks noChangeArrowheads="1"/>
              </p:cNvSpPr>
              <p:nvPr/>
            </p:nvSpPr>
            <p:spPr bwMode="auto">
              <a:xfrm>
                <a:off x="8032" y="4978"/>
                <a:ext cx="543" cy="403"/>
              </a:xfrm>
              <a:prstGeom prst="ellipse">
                <a:avLst/>
              </a:prstGeom>
              <a:gradFill rotWithShape="0">
                <a:gsLst>
                  <a:gs pos="0">
                    <a:srgbClr val="92CDDC"/>
                  </a:gs>
                  <a:gs pos="50000">
                    <a:srgbClr val="DAEEF3"/>
                  </a:gs>
                  <a:gs pos="100000">
                    <a:srgbClr val="92CDDC"/>
                  </a:gs>
                </a:gsLst>
                <a:lin ang="18900000" scaled="1"/>
              </a:gradFill>
              <a:ln w="12700">
                <a:solidFill>
                  <a:srgbClr val="92CDDC"/>
                </a:solidFill>
                <a:round/>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lvl="0" indent="0" eaLnBrk="1" fontAlgn="base" latinLnBrk="0" hangingPunct="1">
                  <a:lnSpc>
                    <a:spcPct val="100000"/>
                  </a:lnSpc>
                  <a:spcBef>
                    <a:spcPct val="0"/>
                  </a:spcBef>
                  <a:spcAft>
                    <a:spcPts val="1000"/>
                  </a:spcAft>
                  <a:tabLst/>
                </a:pPr>
                <a:r>
                  <a:rPr kumimoji="0" lang="en-US" sz="2400" b="1" i="0" u="none" strike="noStrike" cap="none" normalizeH="0" baseline="0" dirty="0">
                    <a:ln>
                      <a:noFill/>
                    </a:ln>
                    <a:solidFill>
                      <a:schemeClr val="tx1"/>
                    </a:solidFill>
                    <a:effectLst/>
                    <a:latin typeface="Calibri" pitchFamily="34" charset="0"/>
                    <a:cs typeface="Arial" pitchFamily="34" charset="0"/>
                  </a:rPr>
                  <a:t>Bob</a:t>
                </a:r>
                <a:endParaRPr kumimoji="0" lang="en-US" sz="6000" b="0" i="0" u="none" strike="noStrike" cap="none" normalizeH="0" baseline="0" dirty="0">
                  <a:ln>
                    <a:noFill/>
                  </a:ln>
                  <a:solidFill>
                    <a:schemeClr val="tx1"/>
                  </a:solidFill>
                  <a:effectLst/>
                  <a:latin typeface="Arial" pitchFamily="34" charset="0"/>
                  <a:cs typeface="Arial" pitchFamily="34" charset="0"/>
                </a:endParaRPr>
              </a:p>
            </p:txBody>
          </p:sp>
          <p:sp>
            <p:nvSpPr>
              <p:cNvPr id="168970" name="Oval 10"/>
              <p:cNvSpPr>
                <a:spLocks noChangeArrowheads="1"/>
              </p:cNvSpPr>
              <p:nvPr/>
            </p:nvSpPr>
            <p:spPr bwMode="auto">
              <a:xfrm>
                <a:off x="9407" y="5381"/>
                <a:ext cx="557" cy="403"/>
              </a:xfrm>
              <a:prstGeom prst="ellipse">
                <a:avLst/>
              </a:prstGeom>
              <a:gradFill rotWithShape="0">
                <a:gsLst>
                  <a:gs pos="0">
                    <a:srgbClr val="92CDDC"/>
                  </a:gs>
                  <a:gs pos="50000">
                    <a:srgbClr val="DAEEF3"/>
                  </a:gs>
                  <a:gs pos="100000">
                    <a:srgbClr val="92CDDC"/>
                  </a:gs>
                </a:gsLst>
                <a:lin ang="18900000" scaled="1"/>
              </a:gradFill>
              <a:ln w="12700">
                <a:solidFill>
                  <a:srgbClr val="92CDDC"/>
                </a:solidFill>
                <a:round/>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lvl="0" indent="0" eaLnBrk="1" fontAlgn="base" latinLnBrk="0" hangingPunct="1">
                  <a:lnSpc>
                    <a:spcPct val="100000"/>
                  </a:lnSpc>
                  <a:spcBef>
                    <a:spcPct val="0"/>
                  </a:spcBef>
                  <a:spcAft>
                    <a:spcPts val="1000"/>
                  </a:spcAft>
                  <a:tabLst/>
                </a:pPr>
                <a:r>
                  <a:rPr kumimoji="0" lang="en-US" sz="2400" b="1" i="0" u="none" strike="noStrike" cap="none" normalizeH="0" baseline="0" dirty="0">
                    <a:ln>
                      <a:noFill/>
                    </a:ln>
                    <a:solidFill>
                      <a:schemeClr val="tx1"/>
                    </a:solidFill>
                    <a:effectLst/>
                    <a:latin typeface="Calibri" pitchFamily="34" charset="0"/>
                    <a:cs typeface="Arial" pitchFamily="34" charset="0"/>
                  </a:rPr>
                  <a:t>Alex</a:t>
                </a:r>
                <a:endParaRPr kumimoji="0" lang="en-US" sz="6000" b="0" i="0" u="none" strike="noStrike" cap="none" normalizeH="0" baseline="0" dirty="0">
                  <a:ln>
                    <a:noFill/>
                  </a:ln>
                  <a:solidFill>
                    <a:schemeClr val="tx1"/>
                  </a:solidFill>
                  <a:effectLst/>
                  <a:latin typeface="Arial" pitchFamily="34" charset="0"/>
                  <a:cs typeface="Arial" pitchFamily="34" charset="0"/>
                </a:endParaRPr>
              </a:p>
            </p:txBody>
          </p:sp>
          <p:sp>
            <p:nvSpPr>
              <p:cNvPr id="168971" name="Oval 11"/>
              <p:cNvSpPr>
                <a:spLocks noChangeArrowheads="1"/>
              </p:cNvSpPr>
              <p:nvPr/>
            </p:nvSpPr>
            <p:spPr bwMode="auto">
              <a:xfrm>
                <a:off x="10369" y="5466"/>
                <a:ext cx="502" cy="403"/>
              </a:xfrm>
              <a:prstGeom prst="ellipse">
                <a:avLst/>
              </a:prstGeom>
              <a:gradFill rotWithShape="0">
                <a:gsLst>
                  <a:gs pos="0">
                    <a:srgbClr val="92CDDC"/>
                  </a:gs>
                  <a:gs pos="50000">
                    <a:srgbClr val="DAEEF3"/>
                  </a:gs>
                  <a:gs pos="100000">
                    <a:srgbClr val="92CDDC"/>
                  </a:gs>
                </a:gsLst>
                <a:lin ang="18900000" scaled="1"/>
              </a:gradFill>
              <a:ln w="12700">
                <a:solidFill>
                  <a:srgbClr val="92CDDC"/>
                </a:solidFill>
                <a:round/>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lvl="0" indent="0" eaLnBrk="1" fontAlgn="base" latinLnBrk="0" hangingPunct="1">
                  <a:lnSpc>
                    <a:spcPct val="100000"/>
                  </a:lnSpc>
                  <a:spcBef>
                    <a:spcPct val="0"/>
                  </a:spcBef>
                  <a:spcAft>
                    <a:spcPts val="1000"/>
                  </a:spcAft>
                  <a:tabLst/>
                </a:pPr>
                <a:r>
                  <a:rPr kumimoji="0" lang="en-US" sz="2400" b="1" i="0" u="none" strike="noStrike" cap="none" normalizeH="0" baseline="0">
                    <a:ln>
                      <a:noFill/>
                    </a:ln>
                    <a:solidFill>
                      <a:schemeClr val="tx1"/>
                    </a:solidFill>
                    <a:effectLst/>
                    <a:latin typeface="Calibri" pitchFamily="34" charset="0"/>
                    <a:cs typeface="Arial" pitchFamily="34" charset="0"/>
                  </a:rPr>
                  <a:t>Eve</a:t>
                </a:r>
                <a:endParaRPr kumimoji="0" lang="en-US" sz="6000" b="0" i="0" u="none" strike="noStrike" cap="none" normalizeH="0" baseline="0">
                  <a:ln>
                    <a:noFill/>
                  </a:ln>
                  <a:solidFill>
                    <a:schemeClr val="tx1"/>
                  </a:solidFill>
                  <a:effectLst/>
                  <a:latin typeface="Arial" pitchFamily="34" charset="0"/>
                  <a:cs typeface="Arial" pitchFamily="34" charset="0"/>
                </a:endParaRPr>
              </a:p>
            </p:txBody>
          </p:sp>
          <p:sp>
            <p:nvSpPr>
              <p:cNvPr id="168972" name="Oval 12"/>
              <p:cNvSpPr>
                <a:spLocks noChangeArrowheads="1"/>
              </p:cNvSpPr>
              <p:nvPr/>
            </p:nvSpPr>
            <p:spPr bwMode="auto">
              <a:xfrm>
                <a:off x="8765" y="6015"/>
                <a:ext cx="502" cy="403"/>
              </a:xfrm>
              <a:prstGeom prst="ellipse">
                <a:avLst/>
              </a:prstGeom>
              <a:gradFill rotWithShape="0">
                <a:gsLst>
                  <a:gs pos="0">
                    <a:srgbClr val="92CDDC"/>
                  </a:gs>
                  <a:gs pos="50000">
                    <a:srgbClr val="DAEEF3"/>
                  </a:gs>
                  <a:gs pos="100000">
                    <a:srgbClr val="92CDDC"/>
                  </a:gs>
                </a:gsLst>
                <a:lin ang="18900000" scaled="1"/>
              </a:gradFill>
              <a:ln w="12700">
                <a:solidFill>
                  <a:srgbClr val="92CDDC"/>
                </a:solidFill>
                <a:round/>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lvl="0" indent="0" eaLnBrk="1" fontAlgn="base" latinLnBrk="0" hangingPunct="1">
                  <a:lnSpc>
                    <a:spcPct val="100000"/>
                  </a:lnSpc>
                  <a:spcBef>
                    <a:spcPct val="0"/>
                  </a:spcBef>
                  <a:spcAft>
                    <a:spcPts val="1000"/>
                  </a:spcAft>
                  <a:tabLst/>
                </a:pPr>
                <a:r>
                  <a:rPr kumimoji="0" lang="en-US" sz="2400" b="1" i="0" u="none" strike="noStrike" cap="none" normalizeH="0" baseline="0">
                    <a:ln>
                      <a:noFill/>
                    </a:ln>
                    <a:solidFill>
                      <a:schemeClr val="tx1"/>
                    </a:solidFill>
                    <a:effectLst/>
                    <a:latin typeface="Calibri" pitchFamily="34" charset="0"/>
                    <a:cs typeface="Arial" pitchFamily="34" charset="0"/>
                  </a:rPr>
                  <a:t>Tim</a:t>
                </a:r>
                <a:endParaRPr kumimoji="0" lang="en-US" sz="6000" b="0" i="0" u="none" strike="noStrike" cap="none" normalizeH="0" baseline="0">
                  <a:ln>
                    <a:noFill/>
                  </a:ln>
                  <a:solidFill>
                    <a:schemeClr val="tx1"/>
                  </a:solidFill>
                  <a:effectLst/>
                  <a:latin typeface="Arial" pitchFamily="34" charset="0"/>
                  <a:cs typeface="Arial" pitchFamily="34" charset="0"/>
                </a:endParaRPr>
              </a:p>
            </p:txBody>
          </p:sp>
          <p:cxnSp>
            <p:nvCxnSpPr>
              <p:cNvPr id="168973" name="AutoShape 13"/>
              <p:cNvCxnSpPr>
                <a:cxnSpLocks noChangeShapeType="1"/>
              </p:cNvCxnSpPr>
              <p:nvPr/>
            </p:nvCxnSpPr>
            <p:spPr bwMode="auto">
              <a:xfrm flipH="1">
                <a:off x="8319" y="3168"/>
                <a:ext cx="724" cy="941"/>
              </a:xfrm>
              <a:prstGeom prst="straightConnector1">
                <a:avLst/>
              </a:prstGeom>
              <a:noFill/>
              <a:ln w="9525">
                <a:solidFill>
                  <a:srgbClr val="C0504D"/>
                </a:solidFill>
                <a:round/>
                <a:headEnd/>
                <a:tailEnd type="triangle" w="med" len="med"/>
              </a:ln>
              <a:effectLst>
                <a:outerShdw dist="28398" dir="3806097" algn="ctr" rotWithShape="0">
                  <a:srgbClr val="974706">
                    <a:alpha val="50000"/>
                  </a:srgbClr>
                </a:outerShdw>
              </a:effectLst>
            </p:spPr>
          </p:cxnSp>
          <p:cxnSp>
            <p:nvCxnSpPr>
              <p:cNvPr id="168974" name="AutoShape 14"/>
              <p:cNvCxnSpPr>
                <a:cxnSpLocks noChangeShapeType="1"/>
              </p:cNvCxnSpPr>
              <p:nvPr/>
            </p:nvCxnSpPr>
            <p:spPr bwMode="auto">
              <a:xfrm>
                <a:off x="9323" y="3260"/>
                <a:ext cx="0" cy="895"/>
              </a:xfrm>
              <a:prstGeom prst="straightConnector1">
                <a:avLst/>
              </a:prstGeom>
              <a:noFill/>
              <a:ln w="9525">
                <a:solidFill>
                  <a:srgbClr val="C0504D"/>
                </a:solidFill>
                <a:round/>
                <a:headEnd/>
                <a:tailEnd type="triangle" w="med" len="med"/>
              </a:ln>
              <a:effectLst>
                <a:outerShdw dist="28398" dir="3806097" algn="ctr" rotWithShape="0">
                  <a:srgbClr val="974706">
                    <a:alpha val="50000"/>
                  </a:srgbClr>
                </a:outerShdw>
              </a:effectLst>
            </p:spPr>
          </p:cxnSp>
          <p:cxnSp>
            <p:nvCxnSpPr>
              <p:cNvPr id="168975" name="AutoShape 15"/>
              <p:cNvCxnSpPr>
                <a:cxnSpLocks noChangeShapeType="1"/>
              </p:cNvCxnSpPr>
              <p:nvPr/>
            </p:nvCxnSpPr>
            <p:spPr bwMode="auto">
              <a:xfrm>
                <a:off x="9669" y="4459"/>
                <a:ext cx="1021" cy="1007"/>
              </a:xfrm>
              <a:prstGeom prst="straightConnector1">
                <a:avLst/>
              </a:prstGeom>
              <a:noFill/>
              <a:ln w="9525">
                <a:solidFill>
                  <a:srgbClr val="C0504D"/>
                </a:solidFill>
                <a:round/>
                <a:headEnd/>
                <a:tailEnd type="triangle" w="med" len="med"/>
              </a:ln>
              <a:effectLst>
                <a:outerShdw dist="28398" dir="3806097" algn="ctr" rotWithShape="0">
                  <a:srgbClr val="974706">
                    <a:alpha val="50000"/>
                  </a:srgbClr>
                </a:outerShdw>
              </a:effectLst>
            </p:spPr>
          </p:cxnSp>
          <p:cxnSp>
            <p:nvCxnSpPr>
              <p:cNvPr id="168976" name="AutoShape 16"/>
              <p:cNvCxnSpPr>
                <a:cxnSpLocks noChangeShapeType="1"/>
              </p:cNvCxnSpPr>
              <p:nvPr/>
            </p:nvCxnSpPr>
            <p:spPr bwMode="auto">
              <a:xfrm>
                <a:off x="9479" y="3086"/>
                <a:ext cx="1004" cy="1023"/>
              </a:xfrm>
              <a:prstGeom prst="straightConnector1">
                <a:avLst/>
              </a:prstGeom>
              <a:noFill/>
              <a:ln w="9525">
                <a:solidFill>
                  <a:srgbClr val="000000"/>
                </a:solidFill>
                <a:round/>
                <a:headEnd type="triangle" w="med" len="med"/>
                <a:tailEnd type="triangle" w="med" len="med"/>
              </a:ln>
              <a:effectLst/>
            </p:spPr>
          </p:cxnSp>
          <p:cxnSp>
            <p:nvCxnSpPr>
              <p:cNvPr id="168977" name="AutoShape 17"/>
              <p:cNvCxnSpPr>
                <a:cxnSpLocks noChangeShapeType="1"/>
              </p:cNvCxnSpPr>
              <p:nvPr/>
            </p:nvCxnSpPr>
            <p:spPr bwMode="auto">
              <a:xfrm>
                <a:off x="8403" y="5381"/>
                <a:ext cx="426" cy="733"/>
              </a:xfrm>
              <a:prstGeom prst="straightConnector1">
                <a:avLst/>
              </a:prstGeom>
              <a:noFill/>
              <a:ln w="9525">
                <a:solidFill>
                  <a:srgbClr val="000000"/>
                </a:solidFill>
                <a:round/>
                <a:headEnd type="triangle" w="med" len="med"/>
                <a:tailEnd type="triangle" w="med" len="med"/>
              </a:ln>
              <a:effectLst/>
            </p:spPr>
          </p:cxnSp>
          <p:cxnSp>
            <p:nvCxnSpPr>
              <p:cNvPr id="168978" name="AutoShape 18"/>
              <p:cNvCxnSpPr>
                <a:cxnSpLocks noChangeShapeType="1"/>
              </p:cNvCxnSpPr>
              <p:nvPr/>
            </p:nvCxnSpPr>
            <p:spPr bwMode="auto">
              <a:xfrm>
                <a:off x="8534" y="5184"/>
                <a:ext cx="1062" cy="197"/>
              </a:xfrm>
              <a:prstGeom prst="straightConnector1">
                <a:avLst/>
              </a:prstGeom>
              <a:noFill/>
              <a:ln w="9525">
                <a:solidFill>
                  <a:srgbClr val="C0504D"/>
                </a:solidFill>
                <a:round/>
                <a:headEnd/>
                <a:tailEnd type="triangle" w="med" len="med"/>
              </a:ln>
              <a:effectLst>
                <a:outerShdw dist="28398" dir="3806097" algn="ctr" rotWithShape="0">
                  <a:srgbClr val="974706">
                    <a:alpha val="50000"/>
                  </a:srgbClr>
                </a:outerShdw>
              </a:effectLst>
            </p:spPr>
          </p:cxnSp>
          <p:cxnSp>
            <p:nvCxnSpPr>
              <p:cNvPr id="168979" name="AutoShape 19"/>
              <p:cNvCxnSpPr>
                <a:cxnSpLocks noChangeShapeType="1"/>
              </p:cNvCxnSpPr>
              <p:nvPr/>
            </p:nvCxnSpPr>
            <p:spPr bwMode="auto">
              <a:xfrm flipH="1">
                <a:off x="9669" y="4320"/>
                <a:ext cx="493" cy="50"/>
              </a:xfrm>
              <a:prstGeom prst="straightConnector1">
                <a:avLst/>
              </a:prstGeom>
              <a:noFill/>
              <a:ln w="9525">
                <a:solidFill>
                  <a:srgbClr val="C0504D"/>
                </a:solidFill>
                <a:round/>
                <a:headEnd/>
                <a:tailEnd type="triangle" w="med" len="med"/>
              </a:ln>
              <a:effectLst>
                <a:outerShdw dist="28398" dir="3806097" algn="ctr" rotWithShape="0">
                  <a:srgbClr val="974706">
                    <a:alpha val="50000"/>
                  </a:srgbClr>
                </a:outerShdw>
              </a:effectLst>
            </p:spPr>
          </p:cxnSp>
          <p:cxnSp>
            <p:nvCxnSpPr>
              <p:cNvPr id="168980" name="AutoShape 20"/>
              <p:cNvCxnSpPr>
                <a:cxnSpLocks noChangeShapeType="1"/>
              </p:cNvCxnSpPr>
              <p:nvPr/>
            </p:nvCxnSpPr>
            <p:spPr bwMode="auto">
              <a:xfrm flipH="1">
                <a:off x="8443" y="4558"/>
                <a:ext cx="880" cy="492"/>
              </a:xfrm>
              <a:prstGeom prst="straightConnector1">
                <a:avLst/>
              </a:prstGeom>
              <a:noFill/>
              <a:ln w="9525">
                <a:solidFill>
                  <a:srgbClr val="C0504D"/>
                </a:solidFill>
                <a:round/>
                <a:headEnd/>
                <a:tailEnd type="triangle" w="med" len="med"/>
              </a:ln>
              <a:effectLst>
                <a:outerShdw dist="28398" dir="3806097" algn="ctr" rotWithShape="0">
                  <a:srgbClr val="974706">
                    <a:alpha val="50000"/>
                  </a:srgbClr>
                </a:outerShdw>
              </a:effectLst>
            </p:spPr>
          </p:cxnSp>
          <p:cxnSp>
            <p:nvCxnSpPr>
              <p:cNvPr id="168981" name="AutoShape 21"/>
              <p:cNvCxnSpPr>
                <a:cxnSpLocks noChangeShapeType="1"/>
              </p:cNvCxnSpPr>
              <p:nvPr/>
            </p:nvCxnSpPr>
            <p:spPr bwMode="auto">
              <a:xfrm flipH="1">
                <a:off x="8032" y="4512"/>
                <a:ext cx="126" cy="623"/>
              </a:xfrm>
              <a:prstGeom prst="straightConnector1">
                <a:avLst/>
              </a:prstGeom>
              <a:noFill/>
              <a:ln w="9525">
                <a:solidFill>
                  <a:srgbClr val="000000"/>
                </a:solidFill>
                <a:round/>
                <a:headEnd type="triangle" w="med" len="med"/>
                <a:tailEnd type="triangle" w="med" len="med"/>
              </a:ln>
              <a:effectLst/>
            </p:spPr>
          </p:cxnSp>
          <p:cxnSp>
            <p:nvCxnSpPr>
              <p:cNvPr id="168982" name="AutoShape 22"/>
              <p:cNvCxnSpPr>
                <a:cxnSpLocks noChangeShapeType="1"/>
              </p:cNvCxnSpPr>
              <p:nvPr/>
            </p:nvCxnSpPr>
            <p:spPr bwMode="auto">
              <a:xfrm flipH="1">
                <a:off x="9217" y="5784"/>
                <a:ext cx="1228" cy="396"/>
              </a:xfrm>
              <a:prstGeom prst="straightConnector1">
                <a:avLst/>
              </a:prstGeom>
              <a:noFill/>
              <a:ln w="9525">
                <a:solidFill>
                  <a:srgbClr val="000000"/>
                </a:solidFill>
                <a:round/>
                <a:headEnd type="triangle" w="med" len="med"/>
                <a:tailEnd type="triangle" w="med" len="med"/>
              </a:ln>
              <a:effectLst/>
            </p:spPr>
          </p:cxnSp>
        </p:gr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62000"/>
          </a:xfrm>
        </p:spPr>
        <p:txBody>
          <a:bodyPr>
            <a:noAutofit/>
          </a:bodyPr>
          <a:lstStyle/>
          <a:p>
            <a:r>
              <a:rPr lang="en-US" sz="4400" dirty="0" err="1"/>
              <a:t>LiveJournal</a:t>
            </a:r>
            <a:r>
              <a:rPr lang="en-US" sz="4400" dirty="0"/>
              <a:t> – Undirected Edges</a:t>
            </a:r>
          </a:p>
        </p:txBody>
      </p:sp>
      <p:sp>
        <p:nvSpPr>
          <p:cNvPr id="3" name="Slide Number Placeholder 2"/>
          <p:cNvSpPr>
            <a:spLocks noGrp="1"/>
          </p:cNvSpPr>
          <p:nvPr>
            <p:ph type="sldNum" sz="quarter" idx="12"/>
          </p:nvPr>
        </p:nvSpPr>
        <p:spPr/>
        <p:txBody>
          <a:bodyPr/>
          <a:lstStyle/>
          <a:p>
            <a:fld id="{19B12225-5612-419B-A8D5-4B8EEE4C217E}" type="slidenum">
              <a:rPr lang="en-US" smtClean="0"/>
              <a:pPr/>
              <a:t>33</a:t>
            </a:fld>
            <a:endParaRPr lang="en-US"/>
          </a:p>
        </p:txBody>
      </p:sp>
      <p:grpSp>
        <p:nvGrpSpPr>
          <p:cNvPr id="169986" name="Group 2"/>
          <p:cNvGrpSpPr>
            <a:grpSpLocks/>
          </p:cNvGrpSpPr>
          <p:nvPr/>
        </p:nvGrpSpPr>
        <p:grpSpPr bwMode="auto">
          <a:xfrm>
            <a:off x="304800" y="1295400"/>
            <a:ext cx="8686800" cy="5257800"/>
            <a:chOff x="3840" y="10944"/>
            <a:chExt cx="3763" cy="3357"/>
          </a:xfrm>
        </p:grpSpPr>
        <p:sp>
          <p:nvSpPr>
            <p:cNvPr id="169987" name="Rectangle 3"/>
            <p:cNvSpPr>
              <a:spLocks noChangeArrowheads="1"/>
            </p:cNvSpPr>
            <p:nvPr/>
          </p:nvSpPr>
          <p:spPr bwMode="auto">
            <a:xfrm>
              <a:off x="3840" y="10944"/>
              <a:ext cx="3763" cy="3357"/>
            </a:xfrm>
            <a:prstGeom prst="rect">
              <a:avLst/>
            </a:prstGeom>
            <a:solidFill>
              <a:srgbClr val="FFFFFF"/>
            </a:solidFill>
            <a:ln w="31750">
              <a:solidFill>
                <a:srgbClr val="C0504D"/>
              </a:solidFill>
              <a:miter lim="800000"/>
              <a:headEnd/>
              <a:tailEnd/>
            </a:ln>
            <a:effectLst>
              <a:outerShdw dist="28398" dir="3806097" algn="ctr" rotWithShape="0">
                <a:srgbClr val="974706">
                  <a:alpha val="50000"/>
                </a:srgbClr>
              </a:outerShdw>
            </a:effectLst>
          </p:spPr>
          <p:txBody>
            <a:bodyPr vert="horz" wrap="square" lIns="91440" tIns="45720" rIns="91440" bIns="45720" numCol="1" anchor="t" anchorCtr="0" compatLnSpc="1">
              <a:prstTxWarp prst="textNoShape">
                <a:avLst/>
              </a:prstTxWarp>
            </a:bodyPr>
            <a:lstStyle/>
            <a:p>
              <a:endParaRPr lang="en-US" sz="2200"/>
            </a:p>
          </p:txBody>
        </p:sp>
        <p:grpSp>
          <p:nvGrpSpPr>
            <p:cNvPr id="169988" name="Group 4"/>
            <p:cNvGrpSpPr>
              <a:grpSpLocks/>
            </p:cNvGrpSpPr>
            <p:nvPr/>
          </p:nvGrpSpPr>
          <p:grpSpPr bwMode="auto">
            <a:xfrm>
              <a:off x="4324" y="11123"/>
              <a:ext cx="2839" cy="2915"/>
              <a:chOff x="4324" y="11181"/>
              <a:chExt cx="2839" cy="2915"/>
            </a:xfrm>
          </p:grpSpPr>
          <p:sp>
            <p:nvSpPr>
              <p:cNvPr id="169989" name="Oval 5"/>
              <p:cNvSpPr>
                <a:spLocks noChangeArrowheads="1"/>
              </p:cNvSpPr>
              <p:nvPr/>
            </p:nvSpPr>
            <p:spPr bwMode="auto">
              <a:xfrm>
                <a:off x="5269" y="11181"/>
                <a:ext cx="502" cy="380"/>
              </a:xfrm>
              <a:prstGeom prst="ellipse">
                <a:avLst/>
              </a:prstGeom>
              <a:gradFill rotWithShape="0">
                <a:gsLst>
                  <a:gs pos="0">
                    <a:srgbClr val="92CDDC"/>
                  </a:gs>
                  <a:gs pos="50000">
                    <a:srgbClr val="DAEEF3"/>
                  </a:gs>
                  <a:gs pos="100000">
                    <a:srgbClr val="92CDDC"/>
                  </a:gs>
                </a:gsLst>
                <a:lin ang="18900000" scaled="1"/>
              </a:gradFill>
              <a:ln w="12700">
                <a:solidFill>
                  <a:srgbClr val="92CDDC"/>
                </a:solidFill>
                <a:round/>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lvl="0" indent="0" eaLnBrk="1" fontAlgn="base" latinLnBrk="0" hangingPunct="1">
                  <a:lnSpc>
                    <a:spcPct val="100000"/>
                  </a:lnSpc>
                  <a:spcBef>
                    <a:spcPct val="0"/>
                  </a:spcBef>
                  <a:spcAft>
                    <a:spcPts val="1000"/>
                  </a:spcAft>
                  <a:tabLst/>
                </a:pPr>
                <a:r>
                  <a:rPr kumimoji="0" lang="en-US" sz="2200" b="1" i="0" u="none" strike="noStrike" cap="none" normalizeH="0" baseline="0">
                    <a:ln>
                      <a:noFill/>
                    </a:ln>
                    <a:solidFill>
                      <a:schemeClr val="tx1"/>
                    </a:solidFill>
                    <a:effectLst/>
                    <a:latin typeface="Calibri" pitchFamily="34" charset="0"/>
                    <a:cs typeface="Arial" pitchFamily="34" charset="0"/>
                  </a:rPr>
                  <a:t>Stan</a:t>
                </a:r>
                <a:endParaRPr kumimoji="0" lang="en-US" sz="2200" b="0" i="0" u="none" strike="noStrike" cap="none" normalizeH="0" baseline="0">
                  <a:ln>
                    <a:noFill/>
                  </a:ln>
                  <a:solidFill>
                    <a:schemeClr val="tx1"/>
                  </a:solidFill>
                  <a:effectLst/>
                  <a:latin typeface="Arial" pitchFamily="34" charset="0"/>
                  <a:cs typeface="Arial" pitchFamily="34" charset="0"/>
                </a:endParaRPr>
              </a:p>
            </p:txBody>
          </p:sp>
          <p:sp>
            <p:nvSpPr>
              <p:cNvPr id="169990" name="Oval 6"/>
              <p:cNvSpPr>
                <a:spLocks noChangeArrowheads="1"/>
              </p:cNvSpPr>
              <p:nvPr/>
            </p:nvSpPr>
            <p:spPr bwMode="auto">
              <a:xfrm>
                <a:off x="4324" y="12393"/>
                <a:ext cx="502" cy="379"/>
              </a:xfrm>
              <a:prstGeom prst="ellipse">
                <a:avLst/>
              </a:prstGeom>
              <a:gradFill rotWithShape="0">
                <a:gsLst>
                  <a:gs pos="0">
                    <a:srgbClr val="92CDDC"/>
                  </a:gs>
                  <a:gs pos="50000">
                    <a:srgbClr val="DAEEF3"/>
                  </a:gs>
                  <a:gs pos="100000">
                    <a:srgbClr val="92CDDC"/>
                  </a:gs>
                </a:gsLst>
                <a:lin ang="18900000" scaled="1"/>
              </a:gradFill>
              <a:ln w="12700">
                <a:solidFill>
                  <a:srgbClr val="92CDDC"/>
                </a:solidFill>
                <a:round/>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lvl="0" indent="0" eaLnBrk="1" fontAlgn="base" latinLnBrk="0" hangingPunct="1">
                  <a:lnSpc>
                    <a:spcPct val="100000"/>
                  </a:lnSpc>
                  <a:spcBef>
                    <a:spcPct val="0"/>
                  </a:spcBef>
                  <a:spcAft>
                    <a:spcPts val="1000"/>
                  </a:spcAft>
                  <a:tabLst/>
                </a:pPr>
                <a:r>
                  <a:rPr kumimoji="0" lang="en-US" sz="2200" b="1" i="0" u="none" strike="noStrike" cap="none" normalizeH="0" baseline="0">
                    <a:ln>
                      <a:noFill/>
                    </a:ln>
                    <a:solidFill>
                      <a:schemeClr val="tx1"/>
                    </a:solidFill>
                    <a:effectLst/>
                    <a:latin typeface="Calibri" pitchFamily="34" charset="0"/>
                    <a:cs typeface="Arial" pitchFamily="34" charset="0"/>
                  </a:rPr>
                  <a:t>Brin</a:t>
                </a:r>
                <a:endParaRPr kumimoji="0" lang="en-US" sz="2200" b="0" i="0" u="none" strike="noStrike" cap="none" normalizeH="0" baseline="0">
                  <a:ln>
                    <a:noFill/>
                  </a:ln>
                  <a:solidFill>
                    <a:schemeClr val="tx1"/>
                  </a:solidFill>
                  <a:effectLst/>
                  <a:latin typeface="Arial" pitchFamily="34" charset="0"/>
                  <a:cs typeface="Arial" pitchFamily="34" charset="0"/>
                </a:endParaRPr>
              </a:p>
            </p:txBody>
          </p:sp>
          <p:sp>
            <p:nvSpPr>
              <p:cNvPr id="169991" name="Oval 7"/>
              <p:cNvSpPr>
                <a:spLocks noChangeArrowheads="1"/>
              </p:cNvSpPr>
              <p:nvPr/>
            </p:nvSpPr>
            <p:spPr bwMode="auto">
              <a:xfrm>
                <a:off x="5459" y="12436"/>
                <a:ext cx="502" cy="380"/>
              </a:xfrm>
              <a:prstGeom prst="ellipse">
                <a:avLst/>
              </a:prstGeom>
              <a:gradFill rotWithShape="0">
                <a:gsLst>
                  <a:gs pos="0">
                    <a:srgbClr val="92CDDC"/>
                  </a:gs>
                  <a:gs pos="50000">
                    <a:srgbClr val="DAEEF3"/>
                  </a:gs>
                  <a:gs pos="100000">
                    <a:srgbClr val="92CDDC"/>
                  </a:gs>
                </a:gsLst>
                <a:lin ang="18900000" scaled="1"/>
              </a:gradFill>
              <a:ln w="12700">
                <a:solidFill>
                  <a:srgbClr val="92CDDC"/>
                </a:solidFill>
                <a:round/>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lvl="0" indent="0" eaLnBrk="1" fontAlgn="base" latinLnBrk="0" hangingPunct="1">
                  <a:lnSpc>
                    <a:spcPct val="100000"/>
                  </a:lnSpc>
                  <a:spcBef>
                    <a:spcPct val="0"/>
                  </a:spcBef>
                  <a:spcAft>
                    <a:spcPts val="1000"/>
                  </a:spcAft>
                  <a:tabLst/>
                </a:pPr>
                <a:r>
                  <a:rPr kumimoji="0" lang="en-US" sz="2200" b="1" i="0" u="none" strike="noStrike" cap="none" normalizeH="0" baseline="0">
                    <a:ln>
                      <a:noFill/>
                    </a:ln>
                    <a:solidFill>
                      <a:schemeClr val="tx1"/>
                    </a:solidFill>
                    <a:effectLst/>
                    <a:latin typeface="Calibri" pitchFamily="34" charset="0"/>
                    <a:cs typeface="Arial" pitchFamily="34" charset="0"/>
                  </a:rPr>
                  <a:t>Pete</a:t>
                </a:r>
                <a:endParaRPr kumimoji="0" lang="en-US" sz="2200" b="0" i="0" u="none" strike="noStrike" cap="none" normalizeH="0" baseline="0">
                  <a:ln>
                    <a:noFill/>
                  </a:ln>
                  <a:solidFill>
                    <a:schemeClr val="tx1"/>
                  </a:solidFill>
                  <a:effectLst/>
                  <a:latin typeface="Arial" pitchFamily="34" charset="0"/>
                  <a:cs typeface="Arial" pitchFamily="34" charset="0"/>
                </a:endParaRPr>
              </a:p>
            </p:txBody>
          </p:sp>
          <p:sp>
            <p:nvSpPr>
              <p:cNvPr id="169992" name="Oval 8"/>
              <p:cNvSpPr>
                <a:spLocks noChangeArrowheads="1"/>
              </p:cNvSpPr>
              <p:nvPr/>
            </p:nvSpPr>
            <p:spPr bwMode="auto">
              <a:xfrm>
                <a:off x="6454" y="12393"/>
                <a:ext cx="588" cy="379"/>
              </a:xfrm>
              <a:prstGeom prst="ellipse">
                <a:avLst/>
              </a:prstGeom>
              <a:gradFill rotWithShape="0">
                <a:gsLst>
                  <a:gs pos="0">
                    <a:srgbClr val="92CDDC"/>
                  </a:gs>
                  <a:gs pos="50000">
                    <a:srgbClr val="DAEEF3"/>
                  </a:gs>
                  <a:gs pos="100000">
                    <a:srgbClr val="92CDDC"/>
                  </a:gs>
                </a:gsLst>
                <a:lin ang="18900000" scaled="1"/>
              </a:gradFill>
              <a:ln w="12700">
                <a:solidFill>
                  <a:srgbClr val="92CDDC"/>
                </a:solidFill>
                <a:round/>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lvl="0" indent="0" eaLnBrk="1" fontAlgn="base" latinLnBrk="0" hangingPunct="1">
                  <a:lnSpc>
                    <a:spcPct val="100000"/>
                  </a:lnSpc>
                  <a:spcBef>
                    <a:spcPct val="0"/>
                  </a:spcBef>
                  <a:spcAft>
                    <a:spcPts val="1000"/>
                  </a:spcAft>
                  <a:tabLst/>
                </a:pPr>
                <a:r>
                  <a:rPr kumimoji="0" lang="en-US" sz="2200" b="1" i="0" u="none" strike="noStrike" cap="none" normalizeH="0" baseline="0">
                    <a:ln>
                      <a:noFill/>
                    </a:ln>
                    <a:solidFill>
                      <a:schemeClr val="tx1"/>
                    </a:solidFill>
                    <a:effectLst/>
                    <a:latin typeface="Calibri" pitchFamily="34" charset="0"/>
                    <a:cs typeface="Arial" pitchFamily="34" charset="0"/>
                  </a:rPr>
                  <a:t>Mark</a:t>
                </a:r>
                <a:endParaRPr kumimoji="0" lang="en-US" sz="2200" b="0" i="0" u="none" strike="noStrike" cap="none" normalizeH="0" baseline="0">
                  <a:ln>
                    <a:noFill/>
                  </a:ln>
                  <a:solidFill>
                    <a:schemeClr val="tx1"/>
                  </a:solidFill>
                  <a:effectLst/>
                  <a:latin typeface="Arial" pitchFamily="34" charset="0"/>
                  <a:cs typeface="Arial" pitchFamily="34" charset="0"/>
                </a:endParaRPr>
              </a:p>
            </p:txBody>
          </p:sp>
          <p:sp>
            <p:nvSpPr>
              <p:cNvPr id="169993" name="Oval 9"/>
              <p:cNvSpPr>
                <a:spLocks noChangeArrowheads="1"/>
              </p:cNvSpPr>
              <p:nvPr/>
            </p:nvSpPr>
            <p:spPr bwMode="auto">
              <a:xfrm>
                <a:off x="4324" y="13211"/>
                <a:ext cx="502" cy="380"/>
              </a:xfrm>
              <a:prstGeom prst="ellipse">
                <a:avLst/>
              </a:prstGeom>
              <a:gradFill rotWithShape="0">
                <a:gsLst>
                  <a:gs pos="0">
                    <a:srgbClr val="92CDDC"/>
                  </a:gs>
                  <a:gs pos="50000">
                    <a:srgbClr val="DAEEF3"/>
                  </a:gs>
                  <a:gs pos="100000">
                    <a:srgbClr val="92CDDC"/>
                  </a:gs>
                </a:gsLst>
                <a:lin ang="18900000" scaled="1"/>
              </a:gradFill>
              <a:ln w="12700">
                <a:solidFill>
                  <a:srgbClr val="92CDDC"/>
                </a:solidFill>
                <a:round/>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lvl="0" indent="0" eaLnBrk="1" fontAlgn="base" latinLnBrk="0" hangingPunct="1">
                  <a:lnSpc>
                    <a:spcPct val="100000"/>
                  </a:lnSpc>
                  <a:spcBef>
                    <a:spcPct val="0"/>
                  </a:spcBef>
                  <a:spcAft>
                    <a:spcPts val="1000"/>
                  </a:spcAft>
                  <a:tabLst/>
                </a:pPr>
                <a:r>
                  <a:rPr kumimoji="0" lang="en-US" sz="2200" b="1" i="0" u="none" strike="noStrike" cap="none" normalizeH="0" baseline="0">
                    <a:ln>
                      <a:noFill/>
                    </a:ln>
                    <a:solidFill>
                      <a:schemeClr val="tx1"/>
                    </a:solidFill>
                    <a:effectLst/>
                    <a:latin typeface="Calibri" pitchFamily="34" charset="0"/>
                    <a:cs typeface="Arial" pitchFamily="34" charset="0"/>
                  </a:rPr>
                  <a:t>Bob</a:t>
                </a:r>
                <a:endParaRPr kumimoji="0" lang="en-US" sz="2200" b="0" i="0" u="none" strike="noStrike" cap="none" normalizeH="0" baseline="0">
                  <a:ln>
                    <a:noFill/>
                  </a:ln>
                  <a:solidFill>
                    <a:schemeClr val="tx1"/>
                  </a:solidFill>
                  <a:effectLst/>
                  <a:latin typeface="Arial" pitchFamily="34" charset="0"/>
                  <a:cs typeface="Arial" pitchFamily="34" charset="0"/>
                </a:endParaRPr>
              </a:p>
            </p:txBody>
          </p:sp>
          <p:sp>
            <p:nvSpPr>
              <p:cNvPr id="169994" name="Oval 10"/>
              <p:cNvSpPr>
                <a:spLocks noChangeArrowheads="1"/>
              </p:cNvSpPr>
              <p:nvPr/>
            </p:nvSpPr>
            <p:spPr bwMode="auto">
              <a:xfrm>
                <a:off x="6661" y="13671"/>
                <a:ext cx="502" cy="425"/>
              </a:xfrm>
              <a:prstGeom prst="ellipse">
                <a:avLst/>
              </a:prstGeom>
              <a:gradFill rotWithShape="0">
                <a:gsLst>
                  <a:gs pos="0">
                    <a:srgbClr val="92CDDC"/>
                  </a:gs>
                  <a:gs pos="50000">
                    <a:srgbClr val="DAEEF3"/>
                  </a:gs>
                  <a:gs pos="100000">
                    <a:srgbClr val="92CDDC"/>
                  </a:gs>
                </a:gsLst>
                <a:lin ang="18900000" scaled="1"/>
              </a:gradFill>
              <a:ln w="12700">
                <a:solidFill>
                  <a:srgbClr val="92CDDC"/>
                </a:solidFill>
                <a:round/>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lvl="0" indent="0" eaLnBrk="1" fontAlgn="base" latinLnBrk="0" hangingPunct="1">
                  <a:lnSpc>
                    <a:spcPct val="100000"/>
                  </a:lnSpc>
                  <a:spcBef>
                    <a:spcPct val="0"/>
                  </a:spcBef>
                  <a:spcAft>
                    <a:spcPts val="1000"/>
                  </a:spcAft>
                  <a:tabLst/>
                </a:pPr>
                <a:r>
                  <a:rPr kumimoji="0" lang="en-US" sz="2200" b="1" i="0" u="none" strike="noStrike" cap="none" normalizeH="0" baseline="0">
                    <a:ln>
                      <a:noFill/>
                    </a:ln>
                    <a:solidFill>
                      <a:schemeClr val="tx1"/>
                    </a:solidFill>
                    <a:effectLst/>
                    <a:latin typeface="Calibri" pitchFamily="34" charset="0"/>
                    <a:cs typeface="Arial" pitchFamily="34" charset="0"/>
                  </a:rPr>
                  <a:t>Irene</a:t>
                </a:r>
                <a:endParaRPr kumimoji="0" lang="en-US" sz="2200" b="0" i="0" u="none" strike="noStrike" cap="none" normalizeH="0" baseline="0">
                  <a:ln>
                    <a:noFill/>
                  </a:ln>
                  <a:solidFill>
                    <a:schemeClr val="tx1"/>
                  </a:solidFill>
                  <a:effectLst/>
                  <a:latin typeface="Arial" pitchFamily="34" charset="0"/>
                  <a:cs typeface="Arial" pitchFamily="34" charset="0"/>
                </a:endParaRPr>
              </a:p>
            </p:txBody>
          </p:sp>
          <p:cxnSp>
            <p:nvCxnSpPr>
              <p:cNvPr id="169995" name="AutoShape 11"/>
              <p:cNvCxnSpPr>
                <a:cxnSpLocks noChangeShapeType="1"/>
              </p:cNvCxnSpPr>
              <p:nvPr/>
            </p:nvCxnSpPr>
            <p:spPr bwMode="auto">
              <a:xfrm flipH="1">
                <a:off x="4645" y="11561"/>
                <a:ext cx="733" cy="832"/>
              </a:xfrm>
              <a:prstGeom prst="straightConnector1">
                <a:avLst/>
              </a:prstGeom>
              <a:noFill/>
              <a:ln w="9525">
                <a:solidFill>
                  <a:srgbClr val="C0504D"/>
                </a:solidFill>
                <a:round/>
                <a:headEnd/>
                <a:tailEnd/>
              </a:ln>
              <a:effectLst/>
            </p:spPr>
          </p:cxnSp>
          <p:cxnSp>
            <p:nvCxnSpPr>
              <p:cNvPr id="169996" name="AutoShape 12"/>
              <p:cNvCxnSpPr>
                <a:cxnSpLocks noChangeShapeType="1"/>
              </p:cNvCxnSpPr>
              <p:nvPr/>
            </p:nvCxnSpPr>
            <p:spPr bwMode="auto">
              <a:xfrm flipH="1">
                <a:off x="4826" y="12759"/>
                <a:ext cx="678" cy="594"/>
              </a:xfrm>
              <a:prstGeom prst="straightConnector1">
                <a:avLst/>
              </a:prstGeom>
              <a:noFill/>
              <a:ln w="9525">
                <a:solidFill>
                  <a:srgbClr val="C0504D"/>
                </a:solidFill>
                <a:round/>
                <a:headEnd/>
                <a:tailEnd/>
              </a:ln>
              <a:effectLst/>
            </p:spPr>
          </p:cxnSp>
          <p:cxnSp>
            <p:nvCxnSpPr>
              <p:cNvPr id="169997" name="AutoShape 13"/>
              <p:cNvCxnSpPr>
                <a:cxnSpLocks noChangeShapeType="1"/>
              </p:cNvCxnSpPr>
              <p:nvPr/>
            </p:nvCxnSpPr>
            <p:spPr bwMode="auto">
              <a:xfrm flipH="1">
                <a:off x="6661" y="12816"/>
                <a:ext cx="170" cy="992"/>
              </a:xfrm>
              <a:prstGeom prst="straightConnector1">
                <a:avLst/>
              </a:prstGeom>
              <a:noFill/>
              <a:ln w="9525">
                <a:solidFill>
                  <a:srgbClr val="C0504D"/>
                </a:solidFill>
                <a:round/>
                <a:headEnd/>
                <a:tailEnd/>
              </a:ln>
              <a:effectLst/>
            </p:spPr>
          </p:cxnSp>
          <p:cxnSp>
            <p:nvCxnSpPr>
              <p:cNvPr id="169998" name="AutoShape 14"/>
              <p:cNvCxnSpPr>
                <a:cxnSpLocks noChangeShapeType="1"/>
              </p:cNvCxnSpPr>
              <p:nvPr/>
            </p:nvCxnSpPr>
            <p:spPr bwMode="auto">
              <a:xfrm flipH="1" flipV="1">
                <a:off x="5780" y="12869"/>
                <a:ext cx="881" cy="1070"/>
              </a:xfrm>
              <a:prstGeom prst="straightConnector1">
                <a:avLst/>
              </a:prstGeom>
              <a:noFill/>
              <a:ln w="9525">
                <a:solidFill>
                  <a:srgbClr val="C0504D"/>
                </a:solidFill>
                <a:round/>
                <a:headEnd/>
                <a:tailEnd/>
              </a:ln>
              <a:effectLst/>
            </p:spPr>
          </p:cxnSp>
          <p:cxnSp>
            <p:nvCxnSpPr>
              <p:cNvPr id="169999" name="AutoShape 15"/>
              <p:cNvCxnSpPr>
                <a:cxnSpLocks noChangeShapeType="1"/>
              </p:cNvCxnSpPr>
              <p:nvPr/>
            </p:nvCxnSpPr>
            <p:spPr bwMode="auto">
              <a:xfrm flipH="1" flipV="1">
                <a:off x="5656" y="11561"/>
                <a:ext cx="124" cy="875"/>
              </a:xfrm>
              <a:prstGeom prst="straightConnector1">
                <a:avLst/>
              </a:prstGeom>
              <a:noFill/>
              <a:ln w="9525">
                <a:solidFill>
                  <a:srgbClr val="C0504D"/>
                </a:solidFill>
                <a:round/>
                <a:headEnd/>
                <a:tailEnd/>
              </a:ln>
              <a:effectLst/>
            </p:spPr>
          </p:cxnSp>
          <p:cxnSp>
            <p:nvCxnSpPr>
              <p:cNvPr id="170000" name="AutoShape 16"/>
              <p:cNvCxnSpPr>
                <a:cxnSpLocks noChangeShapeType="1"/>
              </p:cNvCxnSpPr>
              <p:nvPr/>
            </p:nvCxnSpPr>
            <p:spPr bwMode="auto">
              <a:xfrm flipH="1" flipV="1">
                <a:off x="4771" y="13591"/>
                <a:ext cx="2004" cy="505"/>
              </a:xfrm>
              <a:prstGeom prst="straightConnector1">
                <a:avLst/>
              </a:prstGeom>
              <a:noFill/>
              <a:ln w="9525">
                <a:solidFill>
                  <a:srgbClr val="C0504D"/>
                </a:solidFill>
                <a:round/>
                <a:headEnd/>
                <a:tailEnd/>
              </a:ln>
              <a:effectLst/>
            </p:spPr>
          </p:cxnSp>
        </p:gr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DBLP-  Weighted Edges</a:t>
            </a:r>
          </a:p>
        </p:txBody>
      </p:sp>
      <p:sp>
        <p:nvSpPr>
          <p:cNvPr id="3" name="Slide Number Placeholder 2"/>
          <p:cNvSpPr>
            <a:spLocks noGrp="1"/>
          </p:cNvSpPr>
          <p:nvPr>
            <p:ph type="sldNum" sz="quarter" idx="12"/>
          </p:nvPr>
        </p:nvSpPr>
        <p:spPr/>
        <p:txBody>
          <a:bodyPr/>
          <a:lstStyle/>
          <a:p>
            <a:fld id="{19B12225-5612-419B-A8D5-4B8EEE4C217E}" type="slidenum">
              <a:rPr lang="en-US" smtClean="0"/>
              <a:pPr/>
              <a:t>34</a:t>
            </a:fld>
            <a:endParaRPr lang="en-US"/>
          </a:p>
        </p:txBody>
      </p:sp>
      <p:grpSp>
        <p:nvGrpSpPr>
          <p:cNvPr id="171010" name="Group 2"/>
          <p:cNvGrpSpPr>
            <a:grpSpLocks/>
          </p:cNvGrpSpPr>
          <p:nvPr/>
        </p:nvGrpSpPr>
        <p:grpSpPr bwMode="auto">
          <a:xfrm>
            <a:off x="228600" y="1295400"/>
            <a:ext cx="8686800" cy="5334000"/>
            <a:chOff x="3729" y="3889"/>
            <a:chExt cx="3763" cy="3357"/>
          </a:xfrm>
        </p:grpSpPr>
        <p:sp>
          <p:nvSpPr>
            <p:cNvPr id="171011" name="Rectangle 3"/>
            <p:cNvSpPr>
              <a:spLocks noChangeArrowheads="1"/>
            </p:cNvSpPr>
            <p:nvPr/>
          </p:nvSpPr>
          <p:spPr bwMode="auto">
            <a:xfrm>
              <a:off x="3729" y="3889"/>
              <a:ext cx="3763" cy="3357"/>
            </a:xfrm>
            <a:prstGeom prst="rect">
              <a:avLst/>
            </a:prstGeom>
            <a:solidFill>
              <a:srgbClr val="FFFFFF"/>
            </a:solidFill>
            <a:ln w="31750">
              <a:solidFill>
                <a:srgbClr val="C0504D"/>
              </a:solidFill>
              <a:miter lim="800000"/>
              <a:headEnd/>
              <a:tailEnd/>
            </a:ln>
            <a:effectLst>
              <a:outerShdw dist="28398" dir="3806097" algn="ctr" rotWithShape="0">
                <a:srgbClr val="974706">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34" charset="0"/>
                <a:cs typeface="Arial" pitchFamily="34" charset="0"/>
              </a:endParaRPr>
            </a:p>
          </p:txBody>
        </p:sp>
        <p:sp>
          <p:nvSpPr>
            <p:cNvPr id="171012" name="Oval 4"/>
            <p:cNvSpPr>
              <a:spLocks noChangeArrowheads="1"/>
            </p:cNvSpPr>
            <p:nvPr/>
          </p:nvSpPr>
          <p:spPr bwMode="auto">
            <a:xfrm>
              <a:off x="4970" y="3997"/>
              <a:ext cx="723" cy="492"/>
            </a:xfrm>
            <a:prstGeom prst="ellipse">
              <a:avLst/>
            </a:prstGeom>
            <a:gradFill rotWithShape="0">
              <a:gsLst>
                <a:gs pos="0">
                  <a:srgbClr val="92CDDC"/>
                </a:gs>
                <a:gs pos="50000">
                  <a:srgbClr val="DAEEF3"/>
                </a:gs>
                <a:gs pos="100000">
                  <a:srgbClr val="92CDDC"/>
                </a:gs>
              </a:gsLst>
              <a:lin ang="18900000" scaled="1"/>
            </a:gradFill>
            <a:ln w="12700">
              <a:solidFill>
                <a:srgbClr val="92CDDC"/>
              </a:solidFill>
              <a:round/>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lvl="0" indent="0" eaLnBrk="1" fontAlgn="base" latinLnBrk="0" hangingPunct="1">
                <a:lnSpc>
                  <a:spcPct val="100000"/>
                </a:lnSpc>
                <a:spcBef>
                  <a:spcPct val="0"/>
                </a:spcBef>
                <a:spcAft>
                  <a:spcPts val="1000"/>
                </a:spcAft>
                <a:tabLst/>
              </a:pPr>
              <a:r>
                <a:rPr kumimoji="0" lang="en-US" sz="2400" b="1" i="0" u="none" strike="noStrike" cap="none" normalizeH="0" baseline="0">
                  <a:ln>
                    <a:noFill/>
                  </a:ln>
                  <a:solidFill>
                    <a:schemeClr val="tx1"/>
                  </a:solidFill>
                  <a:effectLst/>
                  <a:latin typeface="Calibri" pitchFamily="34" charset="0"/>
                  <a:cs typeface="Arial" pitchFamily="34" charset="0"/>
                </a:rPr>
                <a:t>Tan</a:t>
              </a:r>
              <a:endParaRPr kumimoji="0" lang="en-US" sz="2400" b="0" i="0" u="none" strike="noStrike" cap="none" normalizeH="0" baseline="0">
                <a:ln>
                  <a:noFill/>
                </a:ln>
                <a:solidFill>
                  <a:schemeClr val="tx1"/>
                </a:solidFill>
                <a:effectLst/>
                <a:latin typeface="Arial" pitchFamily="34" charset="0"/>
                <a:cs typeface="Arial" pitchFamily="34" charset="0"/>
              </a:endParaRPr>
            </a:p>
          </p:txBody>
        </p:sp>
        <p:sp>
          <p:nvSpPr>
            <p:cNvPr id="171013" name="Oval 5"/>
            <p:cNvSpPr>
              <a:spLocks noChangeArrowheads="1"/>
            </p:cNvSpPr>
            <p:nvPr/>
          </p:nvSpPr>
          <p:spPr bwMode="auto">
            <a:xfrm>
              <a:off x="3951" y="5210"/>
              <a:ext cx="723" cy="490"/>
            </a:xfrm>
            <a:prstGeom prst="ellipse">
              <a:avLst/>
            </a:prstGeom>
            <a:gradFill rotWithShape="0">
              <a:gsLst>
                <a:gs pos="0">
                  <a:srgbClr val="92CDDC"/>
                </a:gs>
                <a:gs pos="50000">
                  <a:srgbClr val="DAEEF3"/>
                </a:gs>
                <a:gs pos="100000">
                  <a:srgbClr val="92CDDC"/>
                </a:gs>
              </a:gsLst>
              <a:lin ang="18900000" scaled="1"/>
            </a:gradFill>
            <a:ln w="12700">
              <a:solidFill>
                <a:srgbClr val="92CDDC"/>
              </a:solidFill>
              <a:round/>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lvl="0" indent="0" eaLnBrk="1" fontAlgn="base" latinLnBrk="0" hangingPunct="1">
                <a:lnSpc>
                  <a:spcPct val="100000"/>
                </a:lnSpc>
                <a:spcBef>
                  <a:spcPct val="0"/>
                </a:spcBef>
                <a:spcAft>
                  <a:spcPts val="1000"/>
                </a:spcAft>
                <a:tabLst/>
              </a:pPr>
              <a:r>
                <a:rPr kumimoji="0" lang="en-US" sz="2400" b="1" i="0" u="none" strike="noStrike" cap="none" normalizeH="0" baseline="0">
                  <a:ln>
                    <a:noFill/>
                  </a:ln>
                  <a:solidFill>
                    <a:schemeClr val="tx1"/>
                  </a:solidFill>
                  <a:effectLst/>
                  <a:latin typeface="Calibri" pitchFamily="34" charset="0"/>
                  <a:cs typeface="Arial" pitchFamily="34" charset="0"/>
                </a:rPr>
                <a:t>Liu</a:t>
              </a:r>
              <a:endParaRPr kumimoji="0" lang="en-US" sz="2400" b="0" i="0" u="none" strike="noStrike" cap="none" normalizeH="0" baseline="0">
                <a:ln>
                  <a:noFill/>
                </a:ln>
                <a:solidFill>
                  <a:schemeClr val="tx1"/>
                </a:solidFill>
                <a:effectLst/>
                <a:latin typeface="Arial" pitchFamily="34" charset="0"/>
                <a:cs typeface="Arial" pitchFamily="34" charset="0"/>
              </a:endParaRPr>
            </a:p>
          </p:txBody>
        </p:sp>
        <p:sp>
          <p:nvSpPr>
            <p:cNvPr id="171014" name="Oval 6"/>
            <p:cNvSpPr>
              <a:spLocks noChangeArrowheads="1"/>
            </p:cNvSpPr>
            <p:nvPr/>
          </p:nvSpPr>
          <p:spPr bwMode="auto">
            <a:xfrm>
              <a:off x="5160" y="5252"/>
              <a:ext cx="723" cy="492"/>
            </a:xfrm>
            <a:prstGeom prst="ellipse">
              <a:avLst/>
            </a:prstGeom>
            <a:gradFill rotWithShape="0">
              <a:gsLst>
                <a:gs pos="0">
                  <a:srgbClr val="92CDDC"/>
                </a:gs>
                <a:gs pos="50000">
                  <a:srgbClr val="DAEEF3"/>
                </a:gs>
                <a:gs pos="100000">
                  <a:srgbClr val="92CDDC"/>
                </a:gs>
              </a:gsLst>
              <a:lin ang="18900000" scaled="1"/>
            </a:gradFill>
            <a:ln w="12700">
              <a:solidFill>
                <a:srgbClr val="92CDDC"/>
              </a:solidFill>
              <a:round/>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lvl="0" indent="0" eaLnBrk="1" fontAlgn="base" latinLnBrk="0" hangingPunct="1">
                <a:lnSpc>
                  <a:spcPct val="100000"/>
                </a:lnSpc>
                <a:spcBef>
                  <a:spcPct val="0"/>
                </a:spcBef>
                <a:spcAft>
                  <a:spcPts val="1000"/>
                </a:spcAft>
                <a:tabLst/>
              </a:pPr>
              <a:r>
                <a:rPr kumimoji="0" lang="en-US" sz="2400" b="1" i="0" u="none" strike="noStrike" cap="none" normalizeH="0" baseline="0">
                  <a:ln>
                    <a:noFill/>
                  </a:ln>
                  <a:solidFill>
                    <a:schemeClr val="tx1"/>
                  </a:solidFill>
                  <a:effectLst/>
                  <a:latin typeface="Calibri" pitchFamily="34" charset="0"/>
                  <a:cs typeface="Arial" pitchFamily="34" charset="0"/>
                </a:rPr>
                <a:t>Ping</a:t>
              </a:r>
              <a:endParaRPr kumimoji="0" lang="en-US" sz="2400" b="0" i="0" u="none" strike="noStrike" cap="none" normalizeH="0" baseline="0">
                <a:ln>
                  <a:noFill/>
                </a:ln>
                <a:solidFill>
                  <a:schemeClr val="tx1"/>
                </a:solidFill>
                <a:effectLst/>
                <a:latin typeface="Arial" pitchFamily="34" charset="0"/>
                <a:cs typeface="Arial" pitchFamily="34" charset="0"/>
              </a:endParaRPr>
            </a:p>
          </p:txBody>
        </p:sp>
        <p:sp>
          <p:nvSpPr>
            <p:cNvPr id="171015" name="Oval 7"/>
            <p:cNvSpPr>
              <a:spLocks noChangeArrowheads="1"/>
            </p:cNvSpPr>
            <p:nvPr/>
          </p:nvSpPr>
          <p:spPr bwMode="auto">
            <a:xfrm>
              <a:off x="6155" y="5210"/>
              <a:ext cx="846" cy="490"/>
            </a:xfrm>
            <a:prstGeom prst="ellipse">
              <a:avLst/>
            </a:prstGeom>
            <a:gradFill rotWithShape="0">
              <a:gsLst>
                <a:gs pos="0">
                  <a:srgbClr val="92CDDC"/>
                </a:gs>
                <a:gs pos="50000">
                  <a:srgbClr val="DAEEF3"/>
                </a:gs>
                <a:gs pos="100000">
                  <a:srgbClr val="92CDDC"/>
                </a:gs>
              </a:gsLst>
              <a:lin ang="18900000" scaled="1"/>
            </a:gradFill>
            <a:ln w="12700">
              <a:solidFill>
                <a:srgbClr val="92CDDC"/>
              </a:solidFill>
              <a:round/>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lvl="0" indent="0" eaLnBrk="1" fontAlgn="base" latinLnBrk="0" hangingPunct="1">
                <a:lnSpc>
                  <a:spcPct val="100000"/>
                </a:lnSpc>
                <a:spcBef>
                  <a:spcPct val="0"/>
                </a:spcBef>
                <a:spcAft>
                  <a:spcPts val="1000"/>
                </a:spcAft>
                <a:tabLst/>
              </a:pPr>
              <a:r>
                <a:rPr kumimoji="0" lang="en-US" sz="2400" b="1" i="0" u="none" strike="noStrike" cap="none" normalizeH="0" baseline="0">
                  <a:ln>
                    <a:noFill/>
                  </a:ln>
                  <a:solidFill>
                    <a:schemeClr val="tx1"/>
                  </a:solidFill>
                  <a:effectLst/>
                  <a:latin typeface="Calibri" pitchFamily="34" charset="0"/>
                  <a:cs typeface="Arial" pitchFamily="34" charset="0"/>
                </a:rPr>
                <a:t>Mark</a:t>
              </a:r>
              <a:endParaRPr kumimoji="0" lang="en-US" sz="2400" b="0" i="0" u="none" strike="noStrike" cap="none" normalizeH="0" baseline="0">
                <a:ln>
                  <a:noFill/>
                </a:ln>
                <a:solidFill>
                  <a:schemeClr val="tx1"/>
                </a:solidFill>
                <a:effectLst/>
                <a:latin typeface="Arial" pitchFamily="34" charset="0"/>
                <a:cs typeface="Arial" pitchFamily="34" charset="0"/>
              </a:endParaRPr>
            </a:p>
          </p:txBody>
        </p:sp>
        <p:sp>
          <p:nvSpPr>
            <p:cNvPr id="171016" name="Oval 8"/>
            <p:cNvSpPr>
              <a:spLocks noChangeArrowheads="1"/>
            </p:cNvSpPr>
            <p:nvPr/>
          </p:nvSpPr>
          <p:spPr bwMode="auto">
            <a:xfrm>
              <a:off x="3951" y="6074"/>
              <a:ext cx="723" cy="492"/>
            </a:xfrm>
            <a:prstGeom prst="ellipse">
              <a:avLst/>
            </a:prstGeom>
            <a:gradFill rotWithShape="0">
              <a:gsLst>
                <a:gs pos="0">
                  <a:srgbClr val="92CDDC"/>
                </a:gs>
                <a:gs pos="50000">
                  <a:srgbClr val="DAEEF3"/>
                </a:gs>
                <a:gs pos="100000">
                  <a:srgbClr val="92CDDC"/>
                </a:gs>
              </a:gsLst>
              <a:lin ang="18900000" scaled="1"/>
            </a:gradFill>
            <a:ln w="12700">
              <a:solidFill>
                <a:srgbClr val="92CDDC"/>
              </a:solidFill>
              <a:round/>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lvl="0" indent="0" eaLnBrk="1" fontAlgn="base" latinLnBrk="0" hangingPunct="1">
                <a:lnSpc>
                  <a:spcPct val="100000"/>
                </a:lnSpc>
                <a:spcBef>
                  <a:spcPct val="0"/>
                </a:spcBef>
                <a:spcAft>
                  <a:spcPts val="1000"/>
                </a:spcAft>
                <a:tabLst/>
              </a:pPr>
              <a:r>
                <a:rPr kumimoji="0" lang="en-US" sz="2400" b="1" i="0" u="none" strike="noStrike" cap="none" normalizeH="0" baseline="0">
                  <a:ln>
                    <a:noFill/>
                  </a:ln>
                  <a:solidFill>
                    <a:schemeClr val="tx1"/>
                  </a:solidFill>
                  <a:effectLst/>
                  <a:latin typeface="Calibri" pitchFamily="34" charset="0"/>
                  <a:cs typeface="Arial" pitchFamily="34" charset="0"/>
                </a:rPr>
                <a:t>Han</a:t>
              </a:r>
              <a:endParaRPr kumimoji="0" lang="en-US" sz="2400" b="0" i="0" u="none" strike="noStrike" cap="none" normalizeH="0" baseline="0">
                <a:ln>
                  <a:noFill/>
                </a:ln>
                <a:solidFill>
                  <a:schemeClr val="tx1"/>
                </a:solidFill>
                <a:effectLst/>
                <a:latin typeface="Arial" pitchFamily="34" charset="0"/>
                <a:cs typeface="Arial" pitchFamily="34" charset="0"/>
              </a:endParaRPr>
            </a:p>
          </p:txBody>
        </p:sp>
        <p:sp>
          <p:nvSpPr>
            <p:cNvPr id="171017" name="Oval 9"/>
            <p:cNvSpPr>
              <a:spLocks noChangeArrowheads="1"/>
            </p:cNvSpPr>
            <p:nvPr/>
          </p:nvSpPr>
          <p:spPr bwMode="auto">
            <a:xfrm>
              <a:off x="6362" y="6479"/>
              <a:ext cx="723" cy="550"/>
            </a:xfrm>
            <a:prstGeom prst="ellipse">
              <a:avLst/>
            </a:prstGeom>
            <a:gradFill rotWithShape="0">
              <a:gsLst>
                <a:gs pos="0">
                  <a:srgbClr val="92CDDC"/>
                </a:gs>
                <a:gs pos="50000">
                  <a:srgbClr val="DAEEF3"/>
                </a:gs>
                <a:gs pos="100000">
                  <a:srgbClr val="92CDDC"/>
                </a:gs>
              </a:gsLst>
              <a:lin ang="18900000" scaled="1"/>
            </a:gradFill>
            <a:ln w="12700">
              <a:solidFill>
                <a:srgbClr val="92CDDC"/>
              </a:solidFill>
              <a:round/>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lvl="0" indent="0" eaLnBrk="1" fontAlgn="base" latinLnBrk="0" hangingPunct="1">
                <a:lnSpc>
                  <a:spcPct val="100000"/>
                </a:lnSpc>
                <a:spcBef>
                  <a:spcPct val="0"/>
                </a:spcBef>
                <a:spcAft>
                  <a:spcPts val="1000"/>
                </a:spcAft>
                <a:tabLst/>
              </a:pPr>
              <a:r>
                <a:rPr kumimoji="0" lang="en-US" sz="2400" b="1" i="0" u="none" strike="noStrike" cap="none" normalizeH="0" baseline="0">
                  <a:ln>
                    <a:noFill/>
                  </a:ln>
                  <a:solidFill>
                    <a:schemeClr val="tx1"/>
                  </a:solidFill>
                  <a:effectLst/>
                  <a:latin typeface="Calibri" pitchFamily="34" charset="0"/>
                  <a:cs typeface="Arial" pitchFamily="34" charset="0"/>
                </a:rPr>
                <a:t>Kumar</a:t>
              </a:r>
              <a:endParaRPr kumimoji="0" lang="en-US" sz="2400" b="0" i="0" u="none" strike="noStrike" cap="none" normalizeH="0" baseline="0">
                <a:ln>
                  <a:noFill/>
                </a:ln>
                <a:solidFill>
                  <a:schemeClr val="tx1"/>
                </a:solidFill>
                <a:effectLst/>
                <a:latin typeface="Arial" pitchFamily="34" charset="0"/>
                <a:cs typeface="Arial" pitchFamily="34" charset="0"/>
              </a:endParaRPr>
            </a:p>
          </p:txBody>
        </p:sp>
        <p:cxnSp>
          <p:nvCxnSpPr>
            <p:cNvPr id="171018" name="AutoShape 10"/>
            <p:cNvCxnSpPr>
              <a:cxnSpLocks noChangeShapeType="1"/>
            </p:cNvCxnSpPr>
            <p:nvPr/>
          </p:nvCxnSpPr>
          <p:spPr bwMode="auto">
            <a:xfrm flipH="1">
              <a:off x="4443" y="4284"/>
              <a:ext cx="527" cy="926"/>
            </a:xfrm>
            <a:prstGeom prst="straightConnector1">
              <a:avLst/>
            </a:prstGeom>
            <a:noFill/>
            <a:ln w="9525">
              <a:solidFill>
                <a:srgbClr val="C0504D"/>
              </a:solidFill>
              <a:round/>
              <a:headEnd/>
              <a:tailEnd/>
            </a:ln>
            <a:effectLst/>
          </p:spPr>
        </p:cxnSp>
        <p:cxnSp>
          <p:nvCxnSpPr>
            <p:cNvPr id="171019" name="AutoShape 11"/>
            <p:cNvCxnSpPr>
              <a:cxnSpLocks noChangeShapeType="1"/>
            </p:cNvCxnSpPr>
            <p:nvPr/>
          </p:nvCxnSpPr>
          <p:spPr bwMode="auto">
            <a:xfrm>
              <a:off x="6649" y="5744"/>
              <a:ext cx="101" cy="735"/>
            </a:xfrm>
            <a:prstGeom prst="straightConnector1">
              <a:avLst/>
            </a:prstGeom>
            <a:noFill/>
            <a:ln w="9525">
              <a:solidFill>
                <a:srgbClr val="C0504D"/>
              </a:solidFill>
              <a:round/>
              <a:headEnd/>
              <a:tailEnd/>
            </a:ln>
            <a:effectLst/>
          </p:spPr>
        </p:cxnSp>
        <p:cxnSp>
          <p:nvCxnSpPr>
            <p:cNvPr id="171020" name="AutoShape 12"/>
            <p:cNvCxnSpPr>
              <a:cxnSpLocks noChangeShapeType="1"/>
            </p:cNvCxnSpPr>
            <p:nvPr/>
          </p:nvCxnSpPr>
          <p:spPr bwMode="auto">
            <a:xfrm flipH="1" flipV="1">
              <a:off x="5693" y="5744"/>
              <a:ext cx="669" cy="971"/>
            </a:xfrm>
            <a:prstGeom prst="straightConnector1">
              <a:avLst/>
            </a:prstGeom>
            <a:noFill/>
            <a:ln w="9525">
              <a:solidFill>
                <a:srgbClr val="C0504D"/>
              </a:solidFill>
              <a:round/>
              <a:headEnd/>
              <a:tailEnd/>
            </a:ln>
            <a:effectLst/>
          </p:spPr>
        </p:cxnSp>
        <p:cxnSp>
          <p:nvCxnSpPr>
            <p:cNvPr id="171021" name="AutoShape 13"/>
            <p:cNvCxnSpPr>
              <a:cxnSpLocks noChangeShapeType="1"/>
            </p:cNvCxnSpPr>
            <p:nvPr/>
          </p:nvCxnSpPr>
          <p:spPr bwMode="auto">
            <a:xfrm flipH="1" flipV="1">
              <a:off x="5515" y="4489"/>
              <a:ext cx="270" cy="843"/>
            </a:xfrm>
            <a:prstGeom prst="straightConnector1">
              <a:avLst/>
            </a:prstGeom>
            <a:noFill/>
            <a:ln w="9525">
              <a:solidFill>
                <a:srgbClr val="C0504D"/>
              </a:solidFill>
              <a:round/>
              <a:headEnd/>
              <a:tailEnd/>
            </a:ln>
            <a:effectLst/>
          </p:spPr>
        </p:cxnSp>
        <p:cxnSp>
          <p:nvCxnSpPr>
            <p:cNvPr id="171022" name="AutoShape 14"/>
            <p:cNvCxnSpPr>
              <a:cxnSpLocks noChangeShapeType="1"/>
            </p:cNvCxnSpPr>
            <p:nvPr/>
          </p:nvCxnSpPr>
          <p:spPr bwMode="auto">
            <a:xfrm flipH="1" flipV="1">
              <a:off x="4358" y="6609"/>
              <a:ext cx="2093" cy="352"/>
            </a:xfrm>
            <a:prstGeom prst="straightConnector1">
              <a:avLst/>
            </a:prstGeom>
            <a:noFill/>
            <a:ln w="9525">
              <a:solidFill>
                <a:srgbClr val="C0504D"/>
              </a:solidFill>
              <a:round/>
              <a:headEnd/>
              <a:tailEnd/>
            </a:ln>
            <a:effectLst/>
          </p:spPr>
        </p:cxnSp>
        <p:cxnSp>
          <p:nvCxnSpPr>
            <p:cNvPr id="171023" name="AutoShape 15"/>
            <p:cNvCxnSpPr>
              <a:cxnSpLocks noChangeShapeType="1"/>
            </p:cNvCxnSpPr>
            <p:nvPr/>
          </p:nvCxnSpPr>
          <p:spPr bwMode="auto">
            <a:xfrm flipH="1">
              <a:off x="4674" y="5332"/>
              <a:ext cx="576" cy="47"/>
            </a:xfrm>
            <a:prstGeom prst="straightConnector1">
              <a:avLst/>
            </a:prstGeom>
            <a:noFill/>
            <a:ln w="9525">
              <a:solidFill>
                <a:srgbClr val="C0504D"/>
              </a:solidFill>
              <a:round/>
              <a:headEnd/>
              <a:tailEnd/>
            </a:ln>
            <a:effectLst/>
          </p:spPr>
        </p:cxnSp>
        <p:sp>
          <p:nvSpPr>
            <p:cNvPr id="171024" name="Text Box 16"/>
            <p:cNvSpPr txBox="1">
              <a:spLocks noChangeArrowheads="1"/>
            </p:cNvSpPr>
            <p:nvPr/>
          </p:nvSpPr>
          <p:spPr bwMode="auto">
            <a:xfrm>
              <a:off x="4443" y="4567"/>
              <a:ext cx="527" cy="296"/>
            </a:xfrm>
            <a:prstGeom prst="rect">
              <a:avLst/>
            </a:prstGeom>
            <a:noFill/>
            <a:ln w="31750">
              <a:noFill/>
              <a:miter lim="800000"/>
              <a:headEnd/>
              <a:tailEnd/>
            </a:ln>
            <a:effectLst>
              <a:outerShdw dist="28398" dir="3806097" algn="ctr" rotWithShape="0">
                <a:srgbClr val="974706">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2400" b="0" i="0" u="none" strike="noStrike" cap="none" normalizeH="0" baseline="0">
                  <a:ln>
                    <a:noFill/>
                  </a:ln>
                  <a:solidFill>
                    <a:schemeClr val="tx1"/>
                  </a:solidFill>
                  <a:effectLst/>
                  <a:latin typeface="Calibri" pitchFamily="34" charset="0"/>
                  <a:cs typeface="Arial" pitchFamily="34" charset="0"/>
                </a:rPr>
                <a:t>2</a:t>
              </a:r>
              <a:endParaRPr kumimoji="0" lang="en-US" sz="2400" b="0" i="0" u="none" strike="noStrike" cap="none" normalizeH="0" baseline="0">
                <a:ln>
                  <a:noFill/>
                </a:ln>
                <a:solidFill>
                  <a:schemeClr val="tx1"/>
                </a:solidFill>
                <a:effectLst/>
                <a:latin typeface="Arial" pitchFamily="34" charset="0"/>
                <a:cs typeface="Arial" pitchFamily="34" charset="0"/>
              </a:endParaRPr>
            </a:p>
          </p:txBody>
        </p:sp>
        <p:sp>
          <p:nvSpPr>
            <p:cNvPr id="171025" name="Text Box 17"/>
            <p:cNvSpPr txBox="1">
              <a:spLocks noChangeArrowheads="1"/>
            </p:cNvSpPr>
            <p:nvPr/>
          </p:nvSpPr>
          <p:spPr bwMode="auto">
            <a:xfrm>
              <a:off x="6750" y="5859"/>
              <a:ext cx="420" cy="346"/>
            </a:xfrm>
            <a:prstGeom prst="rect">
              <a:avLst/>
            </a:prstGeom>
            <a:solidFill>
              <a:srgbClr val="FFFFFF"/>
            </a:solidFill>
            <a:ln w="31750">
              <a:noFill/>
              <a:miter lim="800000"/>
              <a:headEnd/>
              <a:tailEnd/>
            </a:ln>
            <a:effectLst/>
          </p:spPr>
          <p:txBody>
            <a:bodyPr vert="horz" wrap="square" lIns="91440" tIns="45720" rIns="91440" bIns="45720" numCol="1" anchor="t" anchorCtr="0" compatLnSpc="1">
              <a:prstTxWarp prst="textNoShape">
                <a:avLst/>
              </a:prstTxWarp>
            </a:bodyPr>
            <a:lstStyle/>
            <a:p>
              <a:pPr marL="0" marR="65088" lvl="0" indent="0" algn="l" defTabSz="914400" rtl="0" eaLnBrk="1" fontAlgn="base" latinLnBrk="0" hangingPunct="1">
                <a:lnSpc>
                  <a:spcPct val="100000"/>
                </a:lnSpc>
                <a:spcBef>
                  <a:spcPct val="0"/>
                </a:spcBef>
                <a:spcAft>
                  <a:spcPts val="1000"/>
                </a:spcAft>
                <a:buClrTx/>
                <a:buSzTx/>
                <a:buFontTx/>
                <a:buNone/>
                <a:tabLst/>
              </a:pPr>
              <a:r>
                <a:rPr kumimoji="0" lang="en-US" sz="2400" b="0" i="0" u="none" strike="noStrike" cap="none" normalizeH="0" baseline="0">
                  <a:ln>
                    <a:noFill/>
                  </a:ln>
                  <a:solidFill>
                    <a:schemeClr val="tx1"/>
                  </a:solidFill>
                  <a:effectLst/>
                  <a:latin typeface="Calibri" pitchFamily="34" charset="0"/>
                  <a:cs typeface="Arial" pitchFamily="34" charset="0"/>
                </a:rPr>
                <a:t>3</a:t>
              </a:r>
              <a:endParaRPr kumimoji="0" lang="en-US" sz="2400" b="0" i="0" u="none" strike="noStrike" cap="none" normalizeH="0" baseline="0">
                <a:ln>
                  <a:noFill/>
                </a:ln>
                <a:solidFill>
                  <a:schemeClr val="tx1"/>
                </a:solidFill>
                <a:effectLst/>
                <a:latin typeface="Arial" pitchFamily="34" charset="0"/>
                <a:cs typeface="Arial" pitchFamily="34" charset="0"/>
              </a:endParaRPr>
            </a:p>
          </p:txBody>
        </p:sp>
        <p:sp>
          <p:nvSpPr>
            <p:cNvPr id="171026" name="Text Box 18"/>
            <p:cNvSpPr txBox="1">
              <a:spLocks noChangeArrowheads="1"/>
            </p:cNvSpPr>
            <p:nvPr/>
          </p:nvSpPr>
          <p:spPr bwMode="auto">
            <a:xfrm>
              <a:off x="5068" y="6377"/>
              <a:ext cx="717" cy="338"/>
            </a:xfrm>
            <a:prstGeom prst="rect">
              <a:avLst/>
            </a:prstGeom>
            <a:solidFill>
              <a:srgbClr val="FFFFFF"/>
            </a:solidFill>
            <a:ln w="31750">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2400" b="0" i="0" u="none" strike="noStrike" cap="none" normalizeH="0" baseline="0">
                  <a:ln>
                    <a:noFill/>
                  </a:ln>
                  <a:solidFill>
                    <a:schemeClr val="tx1"/>
                  </a:solidFill>
                  <a:effectLst/>
                  <a:latin typeface="Calibri" pitchFamily="34" charset="0"/>
                  <a:cs typeface="Arial" pitchFamily="34" charset="0"/>
                </a:rPr>
                <a:t>1</a:t>
              </a:r>
              <a:endParaRPr kumimoji="0" lang="en-US" sz="2400" b="0" i="0" u="none" strike="noStrike" cap="none" normalizeH="0" baseline="0">
                <a:ln>
                  <a:noFill/>
                </a:ln>
                <a:solidFill>
                  <a:schemeClr val="tx1"/>
                </a:solidFill>
                <a:effectLst/>
                <a:latin typeface="Arial" pitchFamily="34" charset="0"/>
                <a:cs typeface="Arial" pitchFamily="34" charset="0"/>
              </a:endParaRPr>
            </a:p>
          </p:txBody>
        </p:sp>
        <p:sp>
          <p:nvSpPr>
            <p:cNvPr id="171027" name="Text Box 19"/>
            <p:cNvSpPr txBox="1">
              <a:spLocks noChangeArrowheads="1"/>
            </p:cNvSpPr>
            <p:nvPr/>
          </p:nvSpPr>
          <p:spPr bwMode="auto">
            <a:xfrm>
              <a:off x="5693" y="4567"/>
              <a:ext cx="462" cy="346"/>
            </a:xfrm>
            <a:prstGeom prst="rect">
              <a:avLst/>
            </a:prstGeom>
            <a:solidFill>
              <a:srgbClr val="FFFFFF"/>
            </a:solidFill>
            <a:ln w="31750">
              <a:noFill/>
              <a:miter lim="800000"/>
              <a:headEnd/>
              <a:tailEnd/>
            </a:ln>
            <a:effectLst/>
          </p:spPr>
          <p:txBody>
            <a:bodyPr vert="horz" wrap="square" lIns="91440" tIns="45720" rIns="91440" bIns="45720" numCol="1" anchor="t" anchorCtr="0" compatLnSpc="1">
              <a:prstTxWarp prst="textNoShape">
                <a:avLst/>
              </a:prstTxWarp>
            </a:bodyPr>
            <a:lstStyle/>
            <a:p>
              <a:pPr marL="0" lvl="0" indent="0" eaLnBrk="1" fontAlgn="base" latinLnBrk="0" hangingPunct="1">
                <a:lnSpc>
                  <a:spcPct val="100000"/>
                </a:lnSpc>
                <a:spcBef>
                  <a:spcPct val="0"/>
                </a:spcBef>
                <a:spcAft>
                  <a:spcPts val="1000"/>
                </a:spcAft>
                <a:tabLst/>
              </a:pPr>
              <a:r>
                <a:rPr kumimoji="0" lang="en-US" sz="2400" b="0" i="0" u="none" strike="noStrike" cap="none" normalizeH="0" baseline="0">
                  <a:ln>
                    <a:noFill/>
                  </a:ln>
                  <a:solidFill>
                    <a:schemeClr val="tx1"/>
                  </a:solidFill>
                  <a:effectLst/>
                  <a:latin typeface="Calibri" pitchFamily="34" charset="0"/>
                  <a:cs typeface="Arial" pitchFamily="34" charset="0"/>
                </a:rPr>
                <a:t>2</a:t>
              </a:r>
              <a:endParaRPr kumimoji="0" lang="en-US" sz="2400" b="0" i="0" u="none" strike="noStrike" cap="none" normalizeH="0" baseline="0">
                <a:ln>
                  <a:noFill/>
                </a:ln>
                <a:solidFill>
                  <a:schemeClr val="tx1"/>
                </a:solidFill>
                <a:effectLst/>
                <a:latin typeface="Arial" pitchFamily="34" charset="0"/>
                <a:cs typeface="Arial" pitchFamily="34" charset="0"/>
              </a:endParaRPr>
            </a:p>
          </p:txBody>
        </p:sp>
        <p:sp>
          <p:nvSpPr>
            <p:cNvPr id="171028" name="Text Box 20"/>
            <p:cNvSpPr txBox="1">
              <a:spLocks noChangeArrowheads="1"/>
            </p:cNvSpPr>
            <p:nvPr/>
          </p:nvSpPr>
          <p:spPr bwMode="auto">
            <a:xfrm>
              <a:off x="4871" y="4970"/>
              <a:ext cx="379" cy="316"/>
            </a:xfrm>
            <a:prstGeom prst="rect">
              <a:avLst/>
            </a:prstGeom>
            <a:solidFill>
              <a:srgbClr val="FFFFFF"/>
            </a:solidFill>
            <a:ln w="31750">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2400" b="0" i="0" u="none" strike="noStrike" cap="none" normalizeH="0" baseline="0">
                  <a:ln>
                    <a:noFill/>
                  </a:ln>
                  <a:solidFill>
                    <a:schemeClr val="tx1"/>
                  </a:solidFill>
                  <a:effectLst/>
                  <a:latin typeface="Calibri" pitchFamily="34" charset="0"/>
                  <a:cs typeface="Arial" pitchFamily="34" charset="0"/>
                </a:rPr>
                <a:t>1</a:t>
              </a:r>
              <a:endParaRPr kumimoji="0" lang="en-US" sz="2400" b="0" i="0" u="none" strike="noStrike" cap="none" normalizeH="0" baseline="0">
                <a:ln>
                  <a:noFill/>
                </a:ln>
                <a:solidFill>
                  <a:schemeClr val="tx1"/>
                </a:solidFill>
                <a:effectLst/>
                <a:latin typeface="Arial" pitchFamily="34" charset="0"/>
                <a:cs typeface="Arial" pitchFamily="34" charset="0"/>
              </a:endParaRPr>
            </a:p>
          </p:txBody>
        </p:sp>
        <p:sp>
          <p:nvSpPr>
            <p:cNvPr id="171029" name="Text Box 21"/>
            <p:cNvSpPr txBox="1">
              <a:spLocks noChangeArrowheads="1"/>
            </p:cNvSpPr>
            <p:nvPr/>
          </p:nvSpPr>
          <p:spPr bwMode="auto">
            <a:xfrm>
              <a:off x="5515" y="6023"/>
              <a:ext cx="368" cy="354"/>
            </a:xfrm>
            <a:prstGeom prst="rect">
              <a:avLst/>
            </a:prstGeom>
            <a:solidFill>
              <a:srgbClr val="FFFFFF"/>
            </a:solidFill>
            <a:ln w="31750">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2400" b="0" i="0" u="none" strike="noStrike" cap="none" normalizeH="0" baseline="0">
                  <a:ln>
                    <a:noFill/>
                  </a:ln>
                  <a:solidFill>
                    <a:schemeClr val="tx1"/>
                  </a:solidFill>
                  <a:effectLst/>
                  <a:latin typeface="Calibri" pitchFamily="34" charset="0"/>
                  <a:cs typeface="Arial" pitchFamily="34" charset="0"/>
                </a:rPr>
                <a:t>2</a:t>
              </a:r>
              <a:endParaRPr kumimoji="0" lang="en-US" sz="2400" b="0" i="0" u="none" strike="noStrike" cap="none" normalizeH="0" baseline="0">
                <a:ln>
                  <a:noFill/>
                </a:ln>
                <a:solidFill>
                  <a:schemeClr val="tx1"/>
                </a:solidFill>
                <a:effectLst/>
                <a:latin typeface="Arial" pitchFamily="34" charset="0"/>
                <a:cs typeface="Arial" pitchFamily="34" charset="0"/>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534400" cy="987552"/>
          </a:xfrm>
        </p:spPr>
        <p:txBody>
          <a:bodyPr>
            <a:noAutofit/>
          </a:bodyPr>
          <a:lstStyle/>
          <a:p>
            <a:pPr lvl="0">
              <a:lnSpc>
                <a:spcPct val="80000"/>
              </a:lnSpc>
            </a:pPr>
            <a:r>
              <a:rPr lang="en-US" sz="4000" dirty="0"/>
              <a:t>Types of Social Networks </a:t>
            </a:r>
            <a:br>
              <a:rPr lang="en-US" sz="4000" dirty="0"/>
            </a:br>
            <a:r>
              <a:rPr lang="en-US" sz="4000" dirty="0"/>
              <a:t>                                 -Collaboration Graph</a:t>
            </a:r>
          </a:p>
        </p:txBody>
      </p:sp>
      <p:sp>
        <p:nvSpPr>
          <p:cNvPr id="3" name="Content Placeholder 2"/>
          <p:cNvSpPr>
            <a:spLocks noGrp="1"/>
          </p:cNvSpPr>
          <p:nvPr>
            <p:ph idx="1"/>
          </p:nvPr>
        </p:nvSpPr>
        <p:spPr>
          <a:xfrm>
            <a:off x="304800" y="1295400"/>
            <a:ext cx="8534400" cy="5257801"/>
          </a:xfrm>
        </p:spPr>
        <p:txBody>
          <a:bodyPr>
            <a:noAutofit/>
          </a:bodyPr>
          <a:lstStyle/>
          <a:p>
            <a:r>
              <a:rPr lang="en-US" sz="3300" dirty="0"/>
              <a:t>Display interactions </a:t>
            </a:r>
          </a:p>
          <a:p>
            <a:r>
              <a:rPr lang="en-US" sz="3300" dirty="0"/>
              <a:t>Co-authorships among scientists, co-appearance in movies by actors and actresses </a:t>
            </a:r>
          </a:p>
          <a:p>
            <a:r>
              <a:rPr lang="en-US" sz="3300" dirty="0"/>
              <a:t>Wikipedia collaboration graph (connecting two Wikipedia editors if they’ve ever edited the same article</a:t>
            </a:r>
          </a:p>
          <a:p>
            <a:r>
              <a:rPr lang="en-US" sz="3300" dirty="0"/>
              <a:t>"NBA graph" whose vertices are players where two players are joined by an edge if they have ever played together on the same team.</a:t>
            </a:r>
            <a:r>
              <a:rPr lang="en-US" sz="3300" dirty="0">
                <a:hlinkClick r:id="rId2"/>
              </a:rPr>
              <a:t> </a:t>
            </a:r>
            <a:endParaRPr lang="en-US" sz="3300" dirty="0"/>
          </a:p>
          <a:p>
            <a:endParaRPr lang="en-US" sz="3300" dirty="0"/>
          </a:p>
        </p:txBody>
      </p:sp>
      <p:sp>
        <p:nvSpPr>
          <p:cNvPr id="4" name="Slide Number Placeholder 3"/>
          <p:cNvSpPr>
            <a:spLocks noGrp="1"/>
          </p:cNvSpPr>
          <p:nvPr>
            <p:ph type="sldNum" sz="quarter" idx="12"/>
          </p:nvPr>
        </p:nvSpPr>
        <p:spPr/>
        <p:txBody>
          <a:bodyPr/>
          <a:lstStyle/>
          <a:p>
            <a:fld id="{19B12225-5612-419B-A8D5-4B8EEE4C217E}" type="slidenum">
              <a:rPr lang="en-US" smtClean="0"/>
              <a:pPr/>
              <a:t>35</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B7247FC-F5E0-DE45-BA70-28F023C54A60}"/>
              </a:ext>
            </a:extLst>
          </p:cNvPr>
          <p:cNvSpPr>
            <a:spLocks noGrp="1"/>
          </p:cNvSpPr>
          <p:nvPr>
            <p:ph type="title"/>
          </p:nvPr>
        </p:nvSpPr>
        <p:spPr/>
        <p:txBody>
          <a:bodyPr/>
          <a:lstStyle/>
          <a:p>
            <a:r>
              <a:rPr lang="en-US" dirty="0"/>
              <a:t>Collaboration Graph</a:t>
            </a:r>
          </a:p>
        </p:txBody>
      </p:sp>
      <p:sp>
        <p:nvSpPr>
          <p:cNvPr id="4" name="Slide Number Placeholder 3">
            <a:extLst>
              <a:ext uri="{FF2B5EF4-FFF2-40B4-BE49-F238E27FC236}">
                <a16:creationId xmlns:a16="http://schemas.microsoft.com/office/drawing/2014/main" id="{65C78DEA-4D4C-7248-BABB-83695A4A45EB}"/>
              </a:ext>
            </a:extLst>
          </p:cNvPr>
          <p:cNvSpPr>
            <a:spLocks noGrp="1"/>
          </p:cNvSpPr>
          <p:nvPr>
            <p:ph type="sldNum" sz="quarter" idx="12"/>
          </p:nvPr>
        </p:nvSpPr>
        <p:spPr/>
        <p:txBody>
          <a:bodyPr/>
          <a:lstStyle/>
          <a:p>
            <a:fld id="{19B12225-5612-419B-A8D5-4B8EEE4C217E}" type="slidenum">
              <a:rPr lang="en-US" smtClean="0"/>
              <a:pPr/>
              <a:t>36</a:t>
            </a:fld>
            <a:endParaRPr lang="en-US"/>
          </a:p>
        </p:txBody>
      </p:sp>
      <p:pic>
        <p:nvPicPr>
          <p:cNvPr id="4098" name="Picture 2">
            <a:extLst>
              <a:ext uri="{FF2B5EF4-FFF2-40B4-BE49-F238E27FC236}">
                <a16:creationId xmlns:a16="http://schemas.microsoft.com/office/drawing/2014/main" id="{E3C7D432-3A7D-5647-98C7-4CE2F01E19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139190"/>
            <a:ext cx="7366196" cy="529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4311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Who-talks-to-Whom Graphs</a:t>
            </a:r>
            <a:endParaRPr lang="en-US" dirty="0"/>
          </a:p>
        </p:txBody>
      </p:sp>
      <p:sp>
        <p:nvSpPr>
          <p:cNvPr id="3" name="Content Placeholder 2"/>
          <p:cNvSpPr>
            <a:spLocks noGrp="1"/>
          </p:cNvSpPr>
          <p:nvPr>
            <p:ph idx="1"/>
          </p:nvPr>
        </p:nvSpPr>
        <p:spPr>
          <a:xfrm>
            <a:off x="304800" y="1143000"/>
            <a:ext cx="8610600" cy="5410201"/>
          </a:xfrm>
        </p:spPr>
        <p:txBody>
          <a:bodyPr>
            <a:noAutofit/>
          </a:bodyPr>
          <a:lstStyle/>
          <a:p>
            <a:pPr lvl="0"/>
            <a:r>
              <a:rPr lang="en-US" sz="2600" dirty="0"/>
              <a:t>Also called "Communication" Networks. </a:t>
            </a:r>
          </a:p>
          <a:p>
            <a:pPr lvl="0"/>
            <a:r>
              <a:rPr lang="en-US" sz="2600" dirty="0"/>
              <a:t>Microsoft IM (Instant Messenger)  graph captures snapshot of a group of users in several billion conversations in a time period.</a:t>
            </a:r>
          </a:p>
          <a:p>
            <a:pPr lvl="0"/>
            <a:r>
              <a:rPr lang="en-US" sz="2600" dirty="0"/>
              <a:t> The edges between two nodes of the graph A and B indicate A "talked-to" B in this time period. </a:t>
            </a:r>
          </a:p>
          <a:p>
            <a:pPr lvl="0"/>
            <a:r>
              <a:rPr lang="en-US" sz="2600" dirty="0"/>
              <a:t>E-mail communication networks with edges representing communication between the entities. </a:t>
            </a:r>
          </a:p>
          <a:p>
            <a:pPr lvl="1">
              <a:spcBef>
                <a:spcPts val="0"/>
              </a:spcBef>
            </a:pPr>
            <a:r>
              <a:rPr lang="en-US" sz="2600" dirty="0"/>
              <a:t>Enron email communication network; Nodes of the network are email addresses and if an address </a:t>
            </a:r>
            <a:r>
              <a:rPr lang="en-US" sz="2600" dirty="0" err="1"/>
              <a:t>i</a:t>
            </a:r>
            <a:r>
              <a:rPr lang="en-US" sz="2600" dirty="0"/>
              <a:t> sent at least one email to address j, undirected edge from </a:t>
            </a:r>
            <a:r>
              <a:rPr lang="en-US" sz="2600" dirty="0" err="1"/>
              <a:t>i</a:t>
            </a:r>
            <a:r>
              <a:rPr lang="en-US" sz="2600" dirty="0"/>
              <a:t> to j.  </a:t>
            </a:r>
          </a:p>
          <a:p>
            <a:r>
              <a:rPr lang="en-US" sz="2600" dirty="0"/>
              <a:t>Call graphs - node is a phone number, edge between two if engaged in a phone call over a given observation period.  </a:t>
            </a:r>
          </a:p>
          <a:p>
            <a:endParaRPr lang="en-US" sz="2600" dirty="0"/>
          </a:p>
        </p:txBody>
      </p:sp>
      <p:sp>
        <p:nvSpPr>
          <p:cNvPr id="4" name="Slide Number Placeholder 3"/>
          <p:cNvSpPr>
            <a:spLocks noGrp="1"/>
          </p:cNvSpPr>
          <p:nvPr>
            <p:ph type="sldNum" sz="quarter" idx="12"/>
          </p:nvPr>
        </p:nvSpPr>
        <p:spPr/>
        <p:txBody>
          <a:bodyPr/>
          <a:lstStyle/>
          <a:p>
            <a:fld id="{19B12225-5612-419B-A8D5-4B8EEE4C217E}" type="slidenum">
              <a:rPr lang="en-US" smtClean="0"/>
              <a:pPr/>
              <a:t>37</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Information Linkage Graphs</a:t>
            </a:r>
            <a:endParaRPr lang="en-US" dirty="0"/>
          </a:p>
        </p:txBody>
      </p:sp>
      <p:sp>
        <p:nvSpPr>
          <p:cNvPr id="3" name="Content Placeholder 2"/>
          <p:cNvSpPr>
            <a:spLocks noGrp="1"/>
          </p:cNvSpPr>
          <p:nvPr>
            <p:ph idx="1"/>
          </p:nvPr>
        </p:nvSpPr>
        <p:spPr>
          <a:xfrm>
            <a:off x="228600" y="1066800"/>
            <a:ext cx="8763000" cy="5486401"/>
          </a:xfrm>
        </p:spPr>
        <p:txBody>
          <a:bodyPr>
            <a:noAutofit/>
          </a:bodyPr>
          <a:lstStyle/>
          <a:p>
            <a:pPr lvl="0"/>
            <a:r>
              <a:rPr lang="en-US" sz="2800" dirty="0"/>
              <a:t>Snapshots of the Web; nodes are Web pages and directed edges represent links from between  pages.</a:t>
            </a:r>
          </a:p>
          <a:p>
            <a:pPr lvl="1">
              <a:spcBef>
                <a:spcPts val="0"/>
              </a:spcBef>
            </a:pPr>
            <a:r>
              <a:rPr lang="en-US" dirty="0"/>
              <a:t>Berkeley-Stanford web graph –Nodes pages from berkeley.edu and stanford.edu domains and directed edges – hyperlinks between them. </a:t>
            </a:r>
          </a:p>
          <a:p>
            <a:r>
              <a:rPr lang="en-US" sz="2800" dirty="0"/>
              <a:t>Product co- purchasing networks ( nodes are products and edges link commonly co-purchased products) </a:t>
            </a:r>
          </a:p>
          <a:p>
            <a:r>
              <a:rPr lang="en-US" sz="2800" dirty="0"/>
              <a:t>Internet networks</a:t>
            </a:r>
          </a:p>
          <a:p>
            <a:r>
              <a:rPr lang="en-US" sz="2800" dirty="0"/>
              <a:t> Road networks</a:t>
            </a:r>
          </a:p>
          <a:p>
            <a:r>
              <a:rPr lang="en-US" sz="2800" dirty="0"/>
              <a:t> Location-based online social networks,</a:t>
            </a:r>
          </a:p>
          <a:p>
            <a:r>
              <a:rPr lang="en-US" sz="2800" dirty="0"/>
              <a:t> Wikipedia </a:t>
            </a:r>
          </a:p>
          <a:p>
            <a:r>
              <a:rPr lang="en-US" sz="2800" dirty="0"/>
              <a:t>Online communities like </a:t>
            </a:r>
            <a:r>
              <a:rPr lang="en-US" sz="2800" dirty="0" err="1"/>
              <a:t>Reddit</a:t>
            </a:r>
            <a:r>
              <a:rPr lang="en-US" sz="2800" dirty="0"/>
              <a:t> and </a:t>
            </a:r>
            <a:r>
              <a:rPr lang="en-US" sz="2800" dirty="0" err="1"/>
              <a:t>Flickr</a:t>
            </a:r>
            <a:endParaRPr lang="en-US" sz="2800" dirty="0"/>
          </a:p>
        </p:txBody>
      </p:sp>
      <p:sp>
        <p:nvSpPr>
          <p:cNvPr id="4" name="Slide Number Placeholder 3"/>
          <p:cNvSpPr>
            <a:spLocks noGrp="1"/>
          </p:cNvSpPr>
          <p:nvPr>
            <p:ph type="sldNum" sz="quarter" idx="12"/>
          </p:nvPr>
        </p:nvSpPr>
        <p:spPr/>
        <p:txBody>
          <a:bodyPr/>
          <a:lstStyle/>
          <a:p>
            <a:fld id="{19B12225-5612-419B-A8D5-4B8EEE4C217E}" type="slidenum">
              <a:rPr lang="en-US" smtClean="0"/>
              <a:pPr/>
              <a:t>38</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a:t>Heterogenous</a:t>
            </a:r>
            <a:r>
              <a:rPr lang="en-US" i="1" dirty="0"/>
              <a:t> Social Networks</a:t>
            </a:r>
            <a:endParaRPr lang="en-US" dirty="0"/>
          </a:p>
        </p:txBody>
      </p:sp>
      <p:sp>
        <p:nvSpPr>
          <p:cNvPr id="3" name="Content Placeholder 2"/>
          <p:cNvSpPr>
            <a:spLocks noGrp="1"/>
          </p:cNvSpPr>
          <p:nvPr>
            <p:ph idx="1"/>
          </p:nvPr>
        </p:nvSpPr>
        <p:spPr>
          <a:xfrm>
            <a:off x="228600" y="1066800"/>
            <a:ext cx="8686800" cy="5638800"/>
          </a:xfrm>
        </p:spPr>
        <p:txBody>
          <a:bodyPr>
            <a:noAutofit/>
          </a:bodyPr>
          <a:lstStyle/>
          <a:p>
            <a:pPr lvl="0">
              <a:lnSpc>
                <a:spcPct val="80000"/>
              </a:lnSpc>
            </a:pPr>
            <a:r>
              <a:rPr lang="en-US" sz="2600" dirty="0"/>
              <a:t>Different types of entities (multi-mode network) and relationships (</a:t>
            </a:r>
            <a:r>
              <a:rPr lang="en-US" sz="2600" dirty="0" err="1"/>
              <a:t>multirelational</a:t>
            </a:r>
            <a:r>
              <a:rPr lang="en-US" sz="2600" dirty="0"/>
              <a:t> network). </a:t>
            </a:r>
          </a:p>
          <a:p>
            <a:pPr lvl="1">
              <a:lnSpc>
                <a:spcPct val="80000"/>
              </a:lnSpc>
              <a:spcBef>
                <a:spcPts val="0"/>
              </a:spcBef>
            </a:pPr>
            <a:r>
              <a:rPr lang="en-US" sz="2600" dirty="0"/>
              <a:t>Co-purchasing network -product nodes and customer nodes. Edges may exist if a customer purchases a product. </a:t>
            </a:r>
          </a:p>
          <a:p>
            <a:pPr lvl="1">
              <a:lnSpc>
                <a:spcPct val="80000"/>
              </a:lnSpc>
              <a:spcBef>
                <a:spcPts val="0"/>
              </a:spcBef>
            </a:pPr>
            <a:r>
              <a:rPr lang="en-US" sz="2600" dirty="0"/>
              <a:t>In Amazon it is reasonable existence of distributor information to add a third type of node. </a:t>
            </a:r>
          </a:p>
          <a:p>
            <a:pPr lvl="1">
              <a:lnSpc>
                <a:spcPct val="80000"/>
              </a:lnSpc>
              <a:spcBef>
                <a:spcPts val="0"/>
              </a:spcBef>
            </a:pPr>
            <a:r>
              <a:rPr lang="en-US" sz="2600" dirty="0"/>
              <a:t>Edges between customer and a product, a product sold by a distributor, and also a customer and a distributor. Different customers could buy the same product from different distributors.</a:t>
            </a:r>
          </a:p>
          <a:p>
            <a:pPr lvl="1">
              <a:lnSpc>
                <a:spcPct val="80000"/>
              </a:lnSpc>
              <a:spcBef>
                <a:spcPts val="0"/>
              </a:spcBef>
            </a:pPr>
            <a:r>
              <a:rPr lang="en-US" sz="2600" dirty="0"/>
              <a:t>Movies dataset UCI  eight different  node types, actor, movie, role, studio, distributor, genre, award and country and links between them. </a:t>
            </a:r>
          </a:p>
          <a:p>
            <a:pPr>
              <a:lnSpc>
                <a:spcPct val="80000"/>
              </a:lnSpc>
            </a:pPr>
            <a:r>
              <a:rPr lang="en-US" sz="2600" dirty="0"/>
              <a:t>k-partite graph - k is the number of different node types.  </a:t>
            </a:r>
          </a:p>
          <a:p>
            <a:pPr>
              <a:lnSpc>
                <a:spcPct val="80000"/>
              </a:lnSpc>
            </a:pPr>
            <a:r>
              <a:rPr lang="en-US" sz="2600" dirty="0"/>
              <a:t>k-partite graph consists of k disjoint sets of nodes, with no edges between nodes of the same set. </a:t>
            </a:r>
          </a:p>
          <a:p>
            <a:pPr>
              <a:lnSpc>
                <a:spcPct val="80000"/>
              </a:lnSpc>
            </a:pPr>
            <a:r>
              <a:rPr lang="en-US" sz="2600" dirty="0"/>
              <a:t>One special graph is a bi-partite graph where k=2. </a:t>
            </a:r>
          </a:p>
          <a:p>
            <a:pPr>
              <a:lnSpc>
                <a:spcPct val="80000"/>
              </a:lnSpc>
            </a:pPr>
            <a:endParaRPr lang="en-US" sz="2600" dirty="0"/>
          </a:p>
        </p:txBody>
      </p:sp>
      <p:sp>
        <p:nvSpPr>
          <p:cNvPr id="4" name="Slide Number Placeholder 3"/>
          <p:cNvSpPr>
            <a:spLocks noGrp="1"/>
          </p:cNvSpPr>
          <p:nvPr>
            <p:ph type="sldNum" sz="quarter" idx="12"/>
          </p:nvPr>
        </p:nvSpPr>
        <p:spPr/>
        <p:txBody>
          <a:bodyPr/>
          <a:lstStyle/>
          <a:p>
            <a:fld id="{19B12225-5612-419B-A8D5-4B8EEE4C217E}" type="slidenum">
              <a:rPr lang="en-US" smtClean="0"/>
              <a:pPr/>
              <a:t>39</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Networks  -   Big Data</a:t>
            </a:r>
          </a:p>
        </p:txBody>
      </p:sp>
      <p:sp>
        <p:nvSpPr>
          <p:cNvPr id="3" name="Content Placeholder 2"/>
          <p:cNvSpPr>
            <a:spLocks noGrp="1"/>
          </p:cNvSpPr>
          <p:nvPr>
            <p:ph idx="1"/>
          </p:nvPr>
        </p:nvSpPr>
        <p:spPr>
          <a:xfrm>
            <a:off x="304800" y="1143000"/>
            <a:ext cx="8534400" cy="5562600"/>
          </a:xfrm>
        </p:spPr>
        <p:txBody>
          <a:bodyPr>
            <a:normAutofit/>
          </a:bodyPr>
          <a:lstStyle/>
          <a:p>
            <a:r>
              <a:rPr lang="en-US" dirty="0"/>
              <a:t>Facebook, MySpace, Twitter, Linked-in, Instagram </a:t>
            </a:r>
            <a:r>
              <a:rPr lang="en-US" dirty="0" err="1"/>
              <a:t>Quora</a:t>
            </a:r>
            <a:r>
              <a:rPr lang="en-US" dirty="0"/>
              <a:t> etc. </a:t>
            </a:r>
          </a:p>
          <a:p>
            <a:r>
              <a:rPr lang="en-US" dirty="0"/>
              <a:t>Data from these networks increases in volumes at every instant in time. </a:t>
            </a:r>
          </a:p>
          <a:p>
            <a:r>
              <a:rPr lang="en-US" dirty="0"/>
              <a:t>Facebook has over one billion active users with thousands of new users added every day.</a:t>
            </a:r>
          </a:p>
          <a:p>
            <a:r>
              <a:rPr lang="en-US" dirty="0"/>
              <a:t>Number of interactions added everyday amount to millions. </a:t>
            </a:r>
          </a:p>
          <a:p>
            <a:r>
              <a:rPr lang="en-US" dirty="0"/>
              <a:t>Interactions using different media like voice, images and even videos. </a:t>
            </a:r>
          </a:p>
          <a:p>
            <a:r>
              <a:rPr lang="en-US" dirty="0">
                <a:solidFill>
                  <a:srgbClr val="FF0000"/>
                </a:solidFill>
              </a:rPr>
              <a:t>Thus social network data is "Big Data". </a:t>
            </a:r>
          </a:p>
          <a:p>
            <a:endParaRPr lang="en-US" dirty="0"/>
          </a:p>
        </p:txBody>
      </p:sp>
      <p:sp>
        <p:nvSpPr>
          <p:cNvPr id="4" name="Slide Number Placeholder 3"/>
          <p:cNvSpPr>
            <a:spLocks noGrp="1"/>
          </p:cNvSpPr>
          <p:nvPr>
            <p:ph type="sldNum" sz="quarter" idx="12"/>
          </p:nvPr>
        </p:nvSpPr>
        <p:spPr/>
        <p:txBody>
          <a:bodyPr/>
          <a:lstStyle/>
          <a:p>
            <a:fld id="{19B12225-5612-419B-A8D5-4B8EEE4C217E}" type="slidenum">
              <a:rPr lang="en-US" smtClean="0"/>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 tripartite Social Graph</a:t>
            </a:r>
          </a:p>
        </p:txBody>
      </p:sp>
      <p:sp>
        <p:nvSpPr>
          <p:cNvPr id="3" name="Slide Number Placeholder 2"/>
          <p:cNvSpPr>
            <a:spLocks noGrp="1"/>
          </p:cNvSpPr>
          <p:nvPr>
            <p:ph type="sldNum" sz="quarter" idx="12"/>
          </p:nvPr>
        </p:nvSpPr>
        <p:spPr/>
        <p:txBody>
          <a:bodyPr/>
          <a:lstStyle/>
          <a:p>
            <a:fld id="{19B12225-5612-419B-A8D5-4B8EEE4C217E}" type="slidenum">
              <a:rPr lang="en-US" smtClean="0"/>
              <a:pPr/>
              <a:t>40</a:t>
            </a:fld>
            <a:endParaRPr lang="en-US"/>
          </a:p>
        </p:txBody>
      </p:sp>
      <p:grpSp>
        <p:nvGrpSpPr>
          <p:cNvPr id="172034" name="Group 2"/>
          <p:cNvGrpSpPr>
            <a:grpSpLocks/>
          </p:cNvGrpSpPr>
          <p:nvPr/>
        </p:nvGrpSpPr>
        <p:grpSpPr bwMode="auto">
          <a:xfrm>
            <a:off x="304800" y="1219200"/>
            <a:ext cx="8458200" cy="5181600"/>
            <a:chOff x="2912" y="2567"/>
            <a:chExt cx="5694" cy="3629"/>
          </a:xfrm>
        </p:grpSpPr>
        <p:sp>
          <p:nvSpPr>
            <p:cNvPr id="172035" name="Rectangle 3"/>
            <p:cNvSpPr>
              <a:spLocks noChangeArrowheads="1"/>
            </p:cNvSpPr>
            <p:nvPr/>
          </p:nvSpPr>
          <p:spPr bwMode="auto">
            <a:xfrm>
              <a:off x="2912" y="2567"/>
              <a:ext cx="5694" cy="3629"/>
            </a:xfrm>
            <a:prstGeom prst="rect">
              <a:avLst/>
            </a:prstGeom>
            <a:solidFill>
              <a:srgbClr val="FFFFFF"/>
            </a:solidFill>
            <a:ln w="31750">
              <a:solidFill>
                <a:srgbClr val="C0504D"/>
              </a:solidFill>
              <a:miter lim="800000"/>
              <a:headEnd/>
              <a:tailEnd/>
            </a:ln>
            <a:effectLst>
              <a:outerShdw dist="28398" dir="3806097" algn="ctr" rotWithShape="0">
                <a:srgbClr val="974706">
                  <a:alpha val="50000"/>
                </a:srgbClr>
              </a:outerShdw>
            </a:effectLst>
          </p:spPr>
          <p:txBody>
            <a:bodyPr vert="horz" wrap="square" lIns="91440" tIns="45720" rIns="91440" bIns="45720" numCol="1" anchor="t" anchorCtr="0" compatLnSpc="1">
              <a:prstTxWarp prst="textNoShape">
                <a:avLst/>
              </a:prstTxWarp>
            </a:bodyPr>
            <a:lstStyle/>
            <a:p>
              <a:endParaRPr lang="en-US" sz="2400"/>
            </a:p>
          </p:txBody>
        </p:sp>
        <p:sp>
          <p:nvSpPr>
            <p:cNvPr id="172036" name="Oval 4"/>
            <p:cNvSpPr>
              <a:spLocks noChangeArrowheads="1"/>
            </p:cNvSpPr>
            <p:nvPr/>
          </p:nvSpPr>
          <p:spPr bwMode="auto">
            <a:xfrm>
              <a:off x="3486" y="4865"/>
              <a:ext cx="346" cy="452"/>
            </a:xfrm>
            <a:prstGeom prst="ellipse">
              <a:avLst/>
            </a:prstGeom>
            <a:gradFill rotWithShape="0">
              <a:gsLst>
                <a:gs pos="0">
                  <a:srgbClr val="92CDDC"/>
                </a:gs>
                <a:gs pos="50000">
                  <a:srgbClr val="DAEEF3"/>
                </a:gs>
                <a:gs pos="100000">
                  <a:srgbClr val="92CDDC"/>
                </a:gs>
              </a:gsLst>
              <a:lin ang="18900000" scaled="1"/>
            </a:gradFill>
            <a:ln w="12700">
              <a:solidFill>
                <a:srgbClr val="92CDDC"/>
              </a:solidFill>
              <a:round/>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2400" b="0" i="0" u="none" strike="noStrike" cap="none" normalizeH="0" baseline="0">
                  <a:ln>
                    <a:noFill/>
                  </a:ln>
                  <a:solidFill>
                    <a:schemeClr val="tx1"/>
                  </a:solidFill>
                  <a:effectLst/>
                  <a:latin typeface="Calibri" pitchFamily="34" charset="0"/>
                  <a:cs typeface="Arial" pitchFamily="34" charset="0"/>
                </a:rPr>
                <a:t>B</a:t>
              </a:r>
              <a:endParaRPr kumimoji="0" lang="en-US" sz="2400" b="0" i="0" u="none" strike="noStrike" cap="none" normalizeH="0" baseline="0">
                <a:ln>
                  <a:noFill/>
                </a:ln>
                <a:solidFill>
                  <a:schemeClr val="tx1"/>
                </a:solidFill>
                <a:effectLst/>
                <a:latin typeface="Arial" pitchFamily="34" charset="0"/>
                <a:cs typeface="Arial" pitchFamily="34" charset="0"/>
              </a:endParaRPr>
            </a:p>
          </p:txBody>
        </p:sp>
        <p:sp>
          <p:nvSpPr>
            <p:cNvPr id="172037" name="Oval 5"/>
            <p:cNvSpPr>
              <a:spLocks noChangeArrowheads="1"/>
            </p:cNvSpPr>
            <p:nvPr/>
          </p:nvSpPr>
          <p:spPr bwMode="auto">
            <a:xfrm>
              <a:off x="4540" y="4865"/>
              <a:ext cx="404" cy="362"/>
            </a:xfrm>
            <a:prstGeom prst="ellipse">
              <a:avLst/>
            </a:prstGeom>
            <a:gradFill rotWithShape="0">
              <a:gsLst>
                <a:gs pos="0">
                  <a:srgbClr val="92CDDC"/>
                </a:gs>
                <a:gs pos="50000">
                  <a:srgbClr val="DAEEF3"/>
                </a:gs>
                <a:gs pos="100000">
                  <a:srgbClr val="92CDDC"/>
                </a:gs>
              </a:gsLst>
              <a:lin ang="18900000" scaled="1"/>
            </a:gradFill>
            <a:ln w="12700">
              <a:solidFill>
                <a:srgbClr val="92CDDC"/>
              </a:solidFill>
              <a:round/>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lvl="0" indent="0" eaLnBrk="1" fontAlgn="base" latinLnBrk="0" hangingPunct="1">
                <a:lnSpc>
                  <a:spcPct val="100000"/>
                </a:lnSpc>
                <a:spcBef>
                  <a:spcPct val="0"/>
                </a:spcBef>
                <a:spcAft>
                  <a:spcPts val="1000"/>
                </a:spcAft>
                <a:tabLst/>
              </a:pPr>
              <a:r>
                <a:rPr kumimoji="0" lang="en-US" sz="2400" b="0" i="0" u="none" strike="noStrike" cap="none" normalizeH="0" baseline="0">
                  <a:ln>
                    <a:noFill/>
                  </a:ln>
                  <a:solidFill>
                    <a:schemeClr val="tx1"/>
                  </a:solidFill>
                  <a:effectLst/>
                  <a:latin typeface="Calibri" pitchFamily="34" charset="0"/>
                  <a:cs typeface="Arial" pitchFamily="34" charset="0"/>
                </a:rPr>
                <a:t>C</a:t>
              </a:r>
              <a:endParaRPr kumimoji="0" lang="en-US" sz="2400" b="0" i="0" u="none" strike="noStrike" cap="none" normalizeH="0" baseline="0">
                <a:ln>
                  <a:noFill/>
                </a:ln>
                <a:solidFill>
                  <a:schemeClr val="tx1"/>
                </a:solidFill>
                <a:effectLst/>
                <a:latin typeface="Arial" pitchFamily="34" charset="0"/>
                <a:cs typeface="Arial" pitchFamily="34" charset="0"/>
              </a:endParaRPr>
            </a:p>
          </p:txBody>
        </p:sp>
        <p:sp>
          <p:nvSpPr>
            <p:cNvPr id="172038" name="Oval 6"/>
            <p:cNvSpPr>
              <a:spLocks noChangeArrowheads="1"/>
            </p:cNvSpPr>
            <p:nvPr/>
          </p:nvSpPr>
          <p:spPr bwMode="auto">
            <a:xfrm>
              <a:off x="4164" y="4067"/>
              <a:ext cx="303" cy="411"/>
            </a:xfrm>
            <a:prstGeom prst="ellipse">
              <a:avLst/>
            </a:prstGeom>
            <a:gradFill rotWithShape="0">
              <a:gsLst>
                <a:gs pos="0">
                  <a:srgbClr val="92CDDC"/>
                </a:gs>
                <a:gs pos="50000">
                  <a:srgbClr val="DAEEF3"/>
                </a:gs>
                <a:gs pos="100000">
                  <a:srgbClr val="92CDDC"/>
                </a:gs>
              </a:gsLst>
              <a:lin ang="18900000" scaled="1"/>
            </a:gradFill>
            <a:ln w="12700">
              <a:solidFill>
                <a:srgbClr val="92CDDC"/>
              </a:solidFill>
              <a:round/>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2400" b="0" i="0" u="none" strike="noStrike" cap="none" normalizeH="0" baseline="0">
                  <a:ln>
                    <a:noFill/>
                  </a:ln>
                  <a:solidFill>
                    <a:schemeClr val="tx1"/>
                  </a:solidFill>
                  <a:effectLst/>
                  <a:latin typeface="Calibri" pitchFamily="34" charset="0"/>
                  <a:cs typeface="Arial" pitchFamily="34" charset="0"/>
                </a:rPr>
                <a:t>A</a:t>
              </a:r>
              <a:endParaRPr kumimoji="0" lang="en-US" sz="2400" b="0" i="0" u="none" strike="noStrike" cap="none" normalizeH="0" baseline="0">
                <a:ln>
                  <a:noFill/>
                </a:ln>
                <a:solidFill>
                  <a:schemeClr val="tx1"/>
                </a:solidFill>
                <a:effectLst/>
                <a:latin typeface="Arial" pitchFamily="34" charset="0"/>
                <a:cs typeface="Arial" pitchFamily="34" charset="0"/>
              </a:endParaRPr>
            </a:p>
          </p:txBody>
        </p:sp>
        <p:sp>
          <p:nvSpPr>
            <p:cNvPr id="172039" name="Oval 7"/>
            <p:cNvSpPr>
              <a:spLocks noChangeArrowheads="1"/>
            </p:cNvSpPr>
            <p:nvPr/>
          </p:nvSpPr>
          <p:spPr bwMode="auto">
            <a:xfrm>
              <a:off x="6573" y="4545"/>
              <a:ext cx="494" cy="436"/>
            </a:xfrm>
            <a:prstGeom prst="ellipse">
              <a:avLst/>
            </a:prstGeom>
            <a:gradFill rotWithShape="0">
              <a:gsLst>
                <a:gs pos="0">
                  <a:srgbClr val="D99594"/>
                </a:gs>
                <a:gs pos="50000">
                  <a:srgbClr val="F2DBDB"/>
                </a:gs>
                <a:gs pos="100000">
                  <a:srgbClr val="D99594"/>
                </a:gs>
              </a:gsLst>
              <a:lin ang="18900000" scaled="1"/>
            </a:gradFill>
            <a:ln w="12700">
              <a:solidFill>
                <a:srgbClr val="D99594"/>
              </a:solidFill>
              <a:round/>
              <a:headEnd/>
              <a:tailEnd/>
            </a:ln>
            <a:effectLst>
              <a:outerShdw dist="28398" dir="3806097" algn="ctr" rotWithShape="0">
                <a:srgbClr val="622423">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2400" b="0" i="0" u="none" strike="noStrike" cap="none" normalizeH="0" baseline="0">
                  <a:ln>
                    <a:noFill/>
                  </a:ln>
                  <a:solidFill>
                    <a:schemeClr val="tx1"/>
                  </a:solidFill>
                  <a:effectLst/>
                  <a:latin typeface="Calibri" pitchFamily="34" charset="0"/>
                  <a:cs typeface="Arial" pitchFamily="34" charset="0"/>
                </a:rPr>
                <a:t>P1</a:t>
              </a:r>
              <a:endParaRPr kumimoji="0" lang="en-US" sz="2400" b="0" i="0" u="none" strike="noStrike" cap="none" normalizeH="0" baseline="0">
                <a:ln>
                  <a:noFill/>
                </a:ln>
                <a:solidFill>
                  <a:schemeClr val="tx1"/>
                </a:solidFill>
                <a:effectLst/>
                <a:latin typeface="Arial" pitchFamily="34" charset="0"/>
                <a:cs typeface="Arial" pitchFamily="34" charset="0"/>
              </a:endParaRPr>
            </a:p>
          </p:txBody>
        </p:sp>
        <p:sp>
          <p:nvSpPr>
            <p:cNvPr id="172040" name="Oval 8"/>
            <p:cNvSpPr>
              <a:spLocks noChangeArrowheads="1"/>
            </p:cNvSpPr>
            <p:nvPr/>
          </p:nvSpPr>
          <p:spPr bwMode="auto">
            <a:xfrm>
              <a:off x="6554" y="5395"/>
              <a:ext cx="513" cy="469"/>
            </a:xfrm>
            <a:prstGeom prst="ellipse">
              <a:avLst/>
            </a:prstGeom>
            <a:gradFill rotWithShape="0">
              <a:gsLst>
                <a:gs pos="0">
                  <a:srgbClr val="D99594"/>
                </a:gs>
                <a:gs pos="50000">
                  <a:srgbClr val="F2DBDB"/>
                </a:gs>
                <a:gs pos="100000">
                  <a:srgbClr val="D99594"/>
                </a:gs>
              </a:gsLst>
              <a:lin ang="18900000" scaled="1"/>
            </a:gradFill>
            <a:ln w="12700">
              <a:solidFill>
                <a:srgbClr val="D99594"/>
              </a:solidFill>
              <a:round/>
              <a:headEnd/>
              <a:tailEnd/>
            </a:ln>
            <a:effectLst>
              <a:outerShdw dist="28398" dir="3806097" algn="ctr" rotWithShape="0">
                <a:srgbClr val="622423">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2400" b="0" i="0" u="none" strike="noStrike" cap="none" normalizeH="0" baseline="0">
                  <a:ln>
                    <a:noFill/>
                  </a:ln>
                  <a:solidFill>
                    <a:schemeClr val="tx1"/>
                  </a:solidFill>
                  <a:effectLst/>
                  <a:latin typeface="Calibri" pitchFamily="34" charset="0"/>
                  <a:cs typeface="Arial" pitchFamily="34" charset="0"/>
                </a:rPr>
                <a:t>P2</a:t>
              </a:r>
              <a:endParaRPr kumimoji="0" lang="en-US" sz="2400" b="0" i="0" u="none" strike="noStrike" cap="none" normalizeH="0" baseline="0">
                <a:ln>
                  <a:noFill/>
                </a:ln>
                <a:solidFill>
                  <a:schemeClr val="tx1"/>
                </a:solidFill>
                <a:effectLst/>
                <a:latin typeface="Arial" pitchFamily="34" charset="0"/>
                <a:cs typeface="Arial" pitchFamily="34" charset="0"/>
              </a:endParaRPr>
            </a:p>
          </p:txBody>
        </p:sp>
        <p:sp>
          <p:nvSpPr>
            <p:cNvPr id="172041" name="Oval 9"/>
            <p:cNvSpPr>
              <a:spLocks noChangeArrowheads="1"/>
            </p:cNvSpPr>
            <p:nvPr/>
          </p:nvSpPr>
          <p:spPr bwMode="auto">
            <a:xfrm>
              <a:off x="6573" y="3088"/>
              <a:ext cx="568" cy="362"/>
            </a:xfrm>
            <a:prstGeom prst="ellipse">
              <a:avLst/>
            </a:prstGeom>
            <a:gradFill rotWithShape="0">
              <a:gsLst>
                <a:gs pos="0">
                  <a:srgbClr val="FABF8F"/>
                </a:gs>
                <a:gs pos="50000">
                  <a:srgbClr val="FDE9D9"/>
                </a:gs>
                <a:gs pos="100000">
                  <a:srgbClr val="FABF8F"/>
                </a:gs>
              </a:gsLst>
              <a:lin ang="18900000" scaled="1"/>
            </a:gradFill>
            <a:ln w="12700">
              <a:solidFill>
                <a:srgbClr val="FABF8F"/>
              </a:solidFill>
              <a:round/>
              <a:headEnd/>
              <a:tailEnd/>
            </a:ln>
            <a:effectLst>
              <a:outerShdw dist="28398" dir="3806097" algn="ctr" rotWithShape="0">
                <a:srgbClr val="974706">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2400" b="0" i="0" u="none" strike="noStrike" cap="none" normalizeH="0" baseline="0">
                  <a:ln>
                    <a:noFill/>
                  </a:ln>
                  <a:solidFill>
                    <a:schemeClr val="tx1"/>
                  </a:solidFill>
                  <a:effectLst/>
                  <a:latin typeface="Calibri" pitchFamily="34" charset="0"/>
                  <a:cs typeface="Arial" pitchFamily="34" charset="0"/>
                </a:rPr>
                <a:t>X1</a:t>
              </a:r>
              <a:endParaRPr kumimoji="0" lang="en-US" sz="2400" b="0" i="0" u="none" strike="noStrike" cap="none" normalizeH="0" baseline="0">
                <a:ln>
                  <a:noFill/>
                </a:ln>
                <a:solidFill>
                  <a:schemeClr val="tx1"/>
                </a:solidFill>
                <a:effectLst/>
                <a:latin typeface="Arial" pitchFamily="34" charset="0"/>
                <a:cs typeface="Arial" pitchFamily="34" charset="0"/>
              </a:endParaRPr>
            </a:p>
          </p:txBody>
        </p:sp>
        <p:sp>
          <p:nvSpPr>
            <p:cNvPr id="172042" name="Oval 10"/>
            <p:cNvSpPr>
              <a:spLocks noChangeArrowheads="1"/>
            </p:cNvSpPr>
            <p:nvPr/>
          </p:nvSpPr>
          <p:spPr bwMode="auto">
            <a:xfrm>
              <a:off x="7281" y="3088"/>
              <a:ext cx="510" cy="527"/>
            </a:xfrm>
            <a:prstGeom prst="ellipse">
              <a:avLst/>
            </a:prstGeom>
            <a:gradFill rotWithShape="0">
              <a:gsLst>
                <a:gs pos="0">
                  <a:srgbClr val="FABF8F"/>
                </a:gs>
                <a:gs pos="50000">
                  <a:srgbClr val="FDE9D9"/>
                </a:gs>
                <a:gs pos="100000">
                  <a:srgbClr val="FABF8F"/>
                </a:gs>
              </a:gsLst>
              <a:lin ang="18900000" scaled="1"/>
            </a:gradFill>
            <a:ln w="12700">
              <a:solidFill>
                <a:srgbClr val="FABF8F"/>
              </a:solidFill>
              <a:round/>
              <a:headEnd/>
              <a:tailEnd/>
            </a:ln>
            <a:effectLst>
              <a:outerShdw dist="28398" dir="3806097" algn="ctr" rotWithShape="0">
                <a:srgbClr val="974706">
                  <a:alpha val="50000"/>
                </a:srgbClr>
              </a:outerShdw>
            </a:effectLst>
          </p:spPr>
          <p:txBody>
            <a:bodyPr vert="horz" wrap="square" lIns="91440" tIns="45720" rIns="91440" bIns="45720" numCol="1" anchor="t" anchorCtr="0" compatLnSpc="1">
              <a:prstTxWarp prst="textNoShape">
                <a:avLst/>
              </a:prstTxWarp>
            </a:bodyPr>
            <a:lstStyle/>
            <a:p>
              <a:pPr marL="0" lvl="0" indent="0" eaLnBrk="1" fontAlgn="base" latinLnBrk="0" hangingPunct="1">
                <a:lnSpc>
                  <a:spcPct val="100000"/>
                </a:lnSpc>
                <a:spcBef>
                  <a:spcPct val="0"/>
                </a:spcBef>
                <a:spcAft>
                  <a:spcPts val="1000"/>
                </a:spcAft>
                <a:tabLst/>
              </a:pPr>
              <a:r>
                <a:rPr kumimoji="0" lang="en-US" sz="2400" b="0" i="0" u="none" strike="noStrike" cap="none" normalizeH="0" baseline="0">
                  <a:ln>
                    <a:noFill/>
                  </a:ln>
                  <a:solidFill>
                    <a:schemeClr val="tx1"/>
                  </a:solidFill>
                  <a:effectLst/>
                  <a:latin typeface="Calibri" pitchFamily="34" charset="0"/>
                  <a:cs typeface="Arial" pitchFamily="34" charset="0"/>
                </a:rPr>
                <a:t>X2</a:t>
              </a:r>
              <a:endParaRPr kumimoji="0" lang="en-US" sz="2400" b="0" i="0" u="none" strike="noStrike" cap="none" normalizeH="0" baseline="0">
                <a:ln>
                  <a:noFill/>
                </a:ln>
                <a:solidFill>
                  <a:schemeClr val="tx1"/>
                </a:solidFill>
                <a:effectLst/>
                <a:latin typeface="Arial" pitchFamily="34" charset="0"/>
                <a:cs typeface="Arial" pitchFamily="34" charset="0"/>
              </a:endParaRPr>
            </a:p>
          </p:txBody>
        </p:sp>
        <p:sp>
          <p:nvSpPr>
            <p:cNvPr id="172043" name="Oval 11"/>
            <p:cNvSpPr>
              <a:spLocks noChangeArrowheads="1"/>
            </p:cNvSpPr>
            <p:nvPr/>
          </p:nvSpPr>
          <p:spPr bwMode="auto">
            <a:xfrm>
              <a:off x="7725" y="3772"/>
              <a:ext cx="522" cy="362"/>
            </a:xfrm>
            <a:prstGeom prst="ellipse">
              <a:avLst/>
            </a:prstGeom>
            <a:gradFill rotWithShape="0">
              <a:gsLst>
                <a:gs pos="0">
                  <a:srgbClr val="FABF8F"/>
                </a:gs>
                <a:gs pos="50000">
                  <a:srgbClr val="FDE9D9"/>
                </a:gs>
                <a:gs pos="100000">
                  <a:srgbClr val="FABF8F"/>
                </a:gs>
              </a:gsLst>
              <a:lin ang="18900000" scaled="1"/>
            </a:gradFill>
            <a:ln w="12700">
              <a:solidFill>
                <a:srgbClr val="FABF8F"/>
              </a:solidFill>
              <a:round/>
              <a:headEnd/>
              <a:tailEnd/>
            </a:ln>
            <a:effectLst>
              <a:outerShdw dist="28398" dir="3806097" algn="ctr" rotWithShape="0">
                <a:srgbClr val="974706">
                  <a:alpha val="50000"/>
                </a:srgbClr>
              </a:outerShdw>
            </a:effectLst>
          </p:spPr>
          <p:txBody>
            <a:bodyPr vert="horz" wrap="square" lIns="91440" tIns="45720" rIns="91440" bIns="45720" numCol="1" anchor="t" anchorCtr="0" compatLnSpc="1">
              <a:prstTxWarp prst="textNoShape">
                <a:avLst/>
              </a:prstTxWarp>
            </a:bodyPr>
            <a:lstStyle/>
            <a:p>
              <a:pPr marL="0" lvl="0" indent="0" eaLnBrk="1" fontAlgn="base" latinLnBrk="0" hangingPunct="1">
                <a:lnSpc>
                  <a:spcPct val="100000"/>
                </a:lnSpc>
                <a:spcBef>
                  <a:spcPct val="0"/>
                </a:spcBef>
                <a:spcAft>
                  <a:spcPts val="1000"/>
                </a:spcAft>
                <a:tabLst/>
              </a:pPr>
              <a:r>
                <a:rPr kumimoji="0" lang="en-US" sz="2400" b="0" i="0" u="none" strike="noStrike" cap="none" normalizeH="0" baseline="0">
                  <a:ln>
                    <a:noFill/>
                  </a:ln>
                  <a:solidFill>
                    <a:schemeClr val="tx1"/>
                  </a:solidFill>
                  <a:effectLst/>
                  <a:latin typeface="Calibri" pitchFamily="34" charset="0"/>
                  <a:cs typeface="Arial" pitchFamily="34" charset="0"/>
                </a:rPr>
                <a:t>X3</a:t>
              </a:r>
              <a:endParaRPr kumimoji="0" lang="en-US" sz="2400" b="0" i="0" u="none" strike="noStrike" cap="none" normalizeH="0" baseline="0">
                <a:ln>
                  <a:noFill/>
                </a:ln>
                <a:solidFill>
                  <a:schemeClr val="tx1"/>
                </a:solidFill>
                <a:effectLst/>
                <a:latin typeface="Arial" pitchFamily="34" charset="0"/>
                <a:cs typeface="Arial" pitchFamily="34" charset="0"/>
              </a:endParaRPr>
            </a:p>
          </p:txBody>
        </p:sp>
        <p:cxnSp>
          <p:nvCxnSpPr>
            <p:cNvPr id="172044" name="AutoShape 12"/>
            <p:cNvCxnSpPr>
              <a:cxnSpLocks noChangeShapeType="1"/>
            </p:cNvCxnSpPr>
            <p:nvPr/>
          </p:nvCxnSpPr>
          <p:spPr bwMode="auto">
            <a:xfrm flipH="1">
              <a:off x="4467" y="3382"/>
              <a:ext cx="2149" cy="853"/>
            </a:xfrm>
            <a:prstGeom prst="straightConnector1">
              <a:avLst/>
            </a:prstGeom>
            <a:noFill/>
            <a:ln w="12700">
              <a:solidFill>
                <a:srgbClr val="000000"/>
              </a:solidFill>
              <a:round/>
              <a:headEnd/>
              <a:tailEnd/>
            </a:ln>
            <a:effectLst>
              <a:outerShdw dist="28398" dir="3806097" algn="ctr" rotWithShape="0">
                <a:srgbClr val="974706">
                  <a:alpha val="50000"/>
                </a:srgbClr>
              </a:outerShdw>
            </a:effectLst>
          </p:spPr>
        </p:cxnSp>
        <p:cxnSp>
          <p:nvCxnSpPr>
            <p:cNvPr id="172045" name="AutoShape 13"/>
            <p:cNvCxnSpPr>
              <a:cxnSpLocks noChangeShapeType="1"/>
            </p:cNvCxnSpPr>
            <p:nvPr/>
          </p:nvCxnSpPr>
          <p:spPr bwMode="auto">
            <a:xfrm flipH="1">
              <a:off x="4944" y="3450"/>
              <a:ext cx="1836" cy="1537"/>
            </a:xfrm>
            <a:prstGeom prst="straightConnector1">
              <a:avLst/>
            </a:prstGeom>
            <a:noFill/>
            <a:ln w="12700">
              <a:solidFill>
                <a:srgbClr val="000000"/>
              </a:solidFill>
              <a:round/>
              <a:headEnd/>
              <a:tailEnd/>
            </a:ln>
            <a:effectLst>
              <a:outerShdw dist="28398" dir="3806097" algn="ctr" rotWithShape="0">
                <a:srgbClr val="974706">
                  <a:alpha val="50000"/>
                </a:srgbClr>
              </a:outerShdw>
            </a:effectLst>
          </p:spPr>
        </p:cxnSp>
        <p:cxnSp>
          <p:nvCxnSpPr>
            <p:cNvPr id="172046" name="AutoShape 14"/>
            <p:cNvCxnSpPr>
              <a:cxnSpLocks noChangeShapeType="1"/>
            </p:cNvCxnSpPr>
            <p:nvPr/>
          </p:nvCxnSpPr>
          <p:spPr bwMode="auto">
            <a:xfrm flipH="1">
              <a:off x="4944" y="3514"/>
              <a:ext cx="2412" cy="1487"/>
            </a:xfrm>
            <a:prstGeom prst="straightConnector1">
              <a:avLst/>
            </a:prstGeom>
            <a:noFill/>
            <a:ln w="12700">
              <a:solidFill>
                <a:srgbClr val="000000"/>
              </a:solidFill>
              <a:round/>
              <a:headEnd/>
              <a:tailEnd/>
            </a:ln>
            <a:effectLst>
              <a:outerShdw dist="28398" dir="3806097" algn="ctr" rotWithShape="0">
                <a:srgbClr val="974706">
                  <a:alpha val="50000"/>
                </a:srgbClr>
              </a:outerShdw>
            </a:effectLst>
          </p:spPr>
        </p:cxnSp>
        <p:cxnSp>
          <p:nvCxnSpPr>
            <p:cNvPr id="172047" name="AutoShape 15"/>
            <p:cNvCxnSpPr>
              <a:cxnSpLocks noChangeShapeType="1"/>
            </p:cNvCxnSpPr>
            <p:nvPr/>
          </p:nvCxnSpPr>
          <p:spPr bwMode="auto">
            <a:xfrm flipH="1">
              <a:off x="3721" y="4067"/>
              <a:ext cx="4070" cy="853"/>
            </a:xfrm>
            <a:prstGeom prst="straightConnector1">
              <a:avLst/>
            </a:prstGeom>
            <a:noFill/>
            <a:ln w="12700">
              <a:solidFill>
                <a:srgbClr val="000000"/>
              </a:solidFill>
              <a:round/>
              <a:headEnd/>
              <a:tailEnd/>
            </a:ln>
            <a:effectLst>
              <a:outerShdw dist="28398" dir="3806097" algn="ctr" rotWithShape="0">
                <a:srgbClr val="974706">
                  <a:alpha val="50000"/>
                </a:srgbClr>
              </a:outerShdw>
            </a:effectLst>
          </p:spPr>
        </p:cxnSp>
        <p:cxnSp>
          <p:nvCxnSpPr>
            <p:cNvPr id="172048" name="AutoShape 16"/>
            <p:cNvCxnSpPr>
              <a:cxnSpLocks noChangeShapeType="1"/>
            </p:cNvCxnSpPr>
            <p:nvPr/>
          </p:nvCxnSpPr>
          <p:spPr bwMode="auto">
            <a:xfrm flipH="1" flipV="1">
              <a:off x="3721" y="5317"/>
              <a:ext cx="2852" cy="287"/>
            </a:xfrm>
            <a:prstGeom prst="straightConnector1">
              <a:avLst/>
            </a:prstGeom>
            <a:noFill/>
            <a:ln w="12700">
              <a:solidFill>
                <a:srgbClr val="000000"/>
              </a:solidFill>
              <a:round/>
              <a:headEnd/>
              <a:tailEnd/>
            </a:ln>
            <a:effectLst>
              <a:outerShdw dist="28398" dir="3806097" algn="ctr" rotWithShape="0">
                <a:srgbClr val="974706">
                  <a:alpha val="50000"/>
                </a:srgbClr>
              </a:outerShdw>
            </a:effectLst>
          </p:spPr>
        </p:cxnSp>
        <p:cxnSp>
          <p:nvCxnSpPr>
            <p:cNvPr id="172049" name="AutoShape 17"/>
            <p:cNvCxnSpPr>
              <a:cxnSpLocks noChangeShapeType="1"/>
            </p:cNvCxnSpPr>
            <p:nvPr/>
          </p:nvCxnSpPr>
          <p:spPr bwMode="auto">
            <a:xfrm flipH="1">
              <a:off x="4944" y="4699"/>
              <a:ext cx="1629" cy="389"/>
            </a:xfrm>
            <a:prstGeom prst="straightConnector1">
              <a:avLst/>
            </a:prstGeom>
            <a:noFill/>
            <a:ln w="12700">
              <a:solidFill>
                <a:srgbClr val="000000"/>
              </a:solidFill>
              <a:round/>
              <a:headEnd/>
              <a:tailEnd/>
            </a:ln>
            <a:effectLst>
              <a:outerShdw dist="28398" dir="3806097" algn="ctr" rotWithShape="0">
                <a:srgbClr val="974706">
                  <a:alpha val="50000"/>
                </a:srgbClr>
              </a:outerShdw>
            </a:effectLst>
          </p:spPr>
        </p:cxnSp>
        <p:cxnSp>
          <p:nvCxnSpPr>
            <p:cNvPr id="172050" name="AutoShape 18"/>
            <p:cNvCxnSpPr>
              <a:cxnSpLocks noChangeShapeType="1"/>
            </p:cNvCxnSpPr>
            <p:nvPr/>
          </p:nvCxnSpPr>
          <p:spPr bwMode="auto">
            <a:xfrm flipH="1" flipV="1">
              <a:off x="4510" y="4235"/>
              <a:ext cx="2106" cy="565"/>
            </a:xfrm>
            <a:prstGeom prst="straightConnector1">
              <a:avLst/>
            </a:prstGeom>
            <a:noFill/>
            <a:ln w="12700">
              <a:solidFill>
                <a:srgbClr val="000000"/>
              </a:solidFill>
              <a:round/>
              <a:headEnd/>
              <a:tailEnd/>
            </a:ln>
            <a:effectLst>
              <a:outerShdw dist="28398" dir="3806097" algn="ctr" rotWithShape="0">
                <a:srgbClr val="974706">
                  <a:alpha val="50000"/>
                </a:srgbClr>
              </a:outerShdw>
            </a:effectLst>
          </p:spPr>
        </p:cxnSp>
        <p:cxnSp>
          <p:nvCxnSpPr>
            <p:cNvPr id="172051" name="AutoShape 19"/>
            <p:cNvCxnSpPr>
              <a:cxnSpLocks noChangeShapeType="1"/>
            </p:cNvCxnSpPr>
            <p:nvPr/>
          </p:nvCxnSpPr>
          <p:spPr bwMode="auto">
            <a:xfrm flipH="1" flipV="1">
              <a:off x="4467" y="4374"/>
              <a:ext cx="2168" cy="1230"/>
            </a:xfrm>
            <a:prstGeom prst="straightConnector1">
              <a:avLst/>
            </a:prstGeom>
            <a:noFill/>
            <a:ln w="12700">
              <a:solidFill>
                <a:srgbClr val="000000"/>
              </a:solidFill>
              <a:round/>
              <a:headEnd/>
              <a:tailEnd/>
            </a:ln>
            <a:effectLst>
              <a:outerShdw dist="28398" dir="3806097" algn="ctr" rotWithShape="0">
                <a:srgbClr val="974706">
                  <a:alpha val="50000"/>
                </a:srgbClr>
              </a:outerShdw>
            </a:effectLst>
          </p:spPr>
        </p:cxnSp>
        <p:cxnSp>
          <p:nvCxnSpPr>
            <p:cNvPr id="172052" name="AutoShape 20"/>
            <p:cNvCxnSpPr>
              <a:cxnSpLocks noChangeShapeType="1"/>
            </p:cNvCxnSpPr>
            <p:nvPr/>
          </p:nvCxnSpPr>
          <p:spPr bwMode="auto">
            <a:xfrm flipH="1">
              <a:off x="7026" y="4154"/>
              <a:ext cx="1064" cy="711"/>
            </a:xfrm>
            <a:prstGeom prst="straightConnector1">
              <a:avLst/>
            </a:prstGeom>
            <a:noFill/>
            <a:ln w="12700">
              <a:solidFill>
                <a:srgbClr val="000000"/>
              </a:solidFill>
              <a:round/>
              <a:headEnd/>
              <a:tailEnd/>
            </a:ln>
            <a:effectLst>
              <a:outerShdw dist="28398" dir="3806097" algn="ctr" rotWithShape="0">
                <a:srgbClr val="974706">
                  <a:alpha val="50000"/>
                </a:srgbClr>
              </a:outerShdw>
            </a:effectLst>
          </p:spPr>
        </p:cxnSp>
        <p:cxnSp>
          <p:nvCxnSpPr>
            <p:cNvPr id="172053" name="AutoShape 21"/>
            <p:cNvCxnSpPr>
              <a:cxnSpLocks noChangeShapeType="1"/>
            </p:cNvCxnSpPr>
            <p:nvPr/>
          </p:nvCxnSpPr>
          <p:spPr bwMode="auto">
            <a:xfrm flipH="1">
              <a:off x="7026" y="3615"/>
              <a:ext cx="609" cy="1989"/>
            </a:xfrm>
            <a:prstGeom prst="straightConnector1">
              <a:avLst/>
            </a:prstGeom>
            <a:noFill/>
            <a:ln w="12700">
              <a:solidFill>
                <a:srgbClr val="000000"/>
              </a:solidFill>
              <a:round/>
              <a:headEnd/>
              <a:tailEnd/>
            </a:ln>
            <a:effectLst>
              <a:outerShdw dist="28398" dir="3806097" algn="ctr" rotWithShape="0">
                <a:srgbClr val="974706">
                  <a:alpha val="50000"/>
                </a:srgbClr>
              </a:outerShdw>
            </a:effectLst>
          </p:spPr>
        </p:cxnSp>
        <p:cxnSp>
          <p:nvCxnSpPr>
            <p:cNvPr id="172054" name="AutoShape 22"/>
            <p:cNvCxnSpPr>
              <a:cxnSpLocks noChangeShapeType="1"/>
            </p:cNvCxnSpPr>
            <p:nvPr/>
          </p:nvCxnSpPr>
          <p:spPr bwMode="auto">
            <a:xfrm>
              <a:off x="6780" y="3514"/>
              <a:ext cx="1" cy="1031"/>
            </a:xfrm>
            <a:prstGeom prst="straightConnector1">
              <a:avLst/>
            </a:prstGeom>
            <a:noFill/>
            <a:ln w="12700">
              <a:solidFill>
                <a:srgbClr val="000000"/>
              </a:solidFill>
              <a:round/>
              <a:headEnd/>
              <a:tailEnd/>
            </a:ln>
            <a:effectLst>
              <a:outerShdw dist="28398" dir="3806097" algn="ctr" rotWithShape="0">
                <a:srgbClr val="974706">
                  <a:alpha val="50000"/>
                </a:srgbClr>
              </a:outerShdw>
            </a:effectLst>
          </p:spPr>
        </p:cxnSp>
        <p:cxnSp>
          <p:nvCxnSpPr>
            <p:cNvPr id="172055" name="AutoShape 23"/>
            <p:cNvCxnSpPr>
              <a:cxnSpLocks noChangeShapeType="1"/>
            </p:cNvCxnSpPr>
            <p:nvPr/>
          </p:nvCxnSpPr>
          <p:spPr bwMode="auto">
            <a:xfrm flipH="1">
              <a:off x="4380" y="3514"/>
              <a:ext cx="2976" cy="553"/>
            </a:xfrm>
            <a:prstGeom prst="straightConnector1">
              <a:avLst/>
            </a:prstGeom>
            <a:noFill/>
            <a:ln w="12700">
              <a:solidFill>
                <a:srgbClr val="000000"/>
              </a:solidFill>
              <a:round/>
              <a:headEnd/>
              <a:tailEnd/>
            </a:ln>
            <a:effectLst>
              <a:outerShdw dist="28398" dir="3806097" algn="ctr" rotWithShape="0">
                <a:srgbClr val="974706">
                  <a:alpha val="50000"/>
                </a:srgbClr>
              </a:outerShdw>
            </a:effectLst>
          </p:spPr>
        </p:cxn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Social Community</a:t>
            </a:r>
            <a:endParaRPr lang="en-US" dirty="0"/>
          </a:p>
        </p:txBody>
      </p:sp>
      <p:sp>
        <p:nvSpPr>
          <p:cNvPr id="3" name="Content Placeholder 2"/>
          <p:cNvSpPr>
            <a:spLocks noGrp="1"/>
          </p:cNvSpPr>
          <p:nvPr>
            <p:ph idx="1"/>
          </p:nvPr>
        </p:nvSpPr>
        <p:spPr/>
        <p:txBody>
          <a:bodyPr>
            <a:normAutofit/>
          </a:bodyPr>
          <a:lstStyle/>
          <a:p>
            <a:r>
              <a:rPr lang="en-US" sz="4000" dirty="0"/>
              <a:t>A real-world community is a body of individuals with common economic, social, or political interests/characteristics, often living in relative proximity.</a:t>
            </a:r>
          </a:p>
        </p:txBody>
      </p:sp>
    </p:spTree>
    <p:extLst>
      <p:ext uri="{BB962C8B-B14F-4D97-AF65-F5344CB8AC3E}">
        <p14:creationId xmlns:p14="http://schemas.microsoft.com/office/powerpoint/2010/main" val="10265959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Social Media Communities</a:t>
            </a:r>
          </a:p>
        </p:txBody>
      </p:sp>
      <p:sp>
        <p:nvSpPr>
          <p:cNvPr id="3" name="Content Placeholder 2"/>
          <p:cNvSpPr>
            <a:spLocks noGrp="1"/>
          </p:cNvSpPr>
          <p:nvPr>
            <p:ph idx="1"/>
          </p:nvPr>
        </p:nvSpPr>
        <p:spPr>
          <a:xfrm>
            <a:off x="228600" y="1066800"/>
            <a:ext cx="8610600" cy="5562601"/>
          </a:xfrm>
        </p:spPr>
        <p:txBody>
          <a:bodyPr>
            <a:normAutofit fontScale="85000" lnSpcReduction="20000"/>
          </a:bodyPr>
          <a:lstStyle/>
          <a:p>
            <a:r>
              <a:rPr lang="en-US" dirty="0"/>
              <a:t>A basic community comes to existence when likeminded users on social media form a link and start interacting with each other. </a:t>
            </a:r>
          </a:p>
          <a:p>
            <a:endParaRPr lang="en-US" dirty="0"/>
          </a:p>
          <a:p>
            <a:r>
              <a:rPr lang="en-US" dirty="0"/>
              <a:t>Any formation of a community requires </a:t>
            </a:r>
          </a:p>
          <a:p>
            <a:pPr lvl="1"/>
            <a:r>
              <a:rPr lang="en-US" dirty="0"/>
              <a:t>1) a set of at least two nodes sharing some interest and </a:t>
            </a:r>
          </a:p>
          <a:p>
            <a:pPr lvl="1"/>
            <a:r>
              <a:rPr lang="en-US" dirty="0"/>
              <a:t>2) interactions with respect to that interest.</a:t>
            </a:r>
          </a:p>
          <a:p>
            <a:pPr lvl="1"/>
            <a:endParaRPr lang="en-US" sz="2595" dirty="0"/>
          </a:p>
          <a:p>
            <a:r>
              <a:rPr lang="en-US" sz="2595" dirty="0"/>
              <a:t>Two types of groups in social media</a:t>
            </a:r>
            <a:endParaRPr lang="en-US" sz="2162" dirty="0">
              <a:solidFill>
                <a:srgbClr val="0000FF"/>
              </a:solidFill>
            </a:endParaRPr>
          </a:p>
          <a:p>
            <a:pPr lvl="1"/>
            <a:r>
              <a:rPr lang="en-US" sz="2595" dirty="0">
                <a:solidFill>
                  <a:srgbClr val="0000FF"/>
                </a:solidFill>
              </a:rPr>
              <a:t>Explicit Groups</a:t>
            </a:r>
            <a:r>
              <a:rPr lang="en-US" sz="2595" dirty="0"/>
              <a:t>: formed by user subscriptions</a:t>
            </a:r>
          </a:p>
          <a:p>
            <a:pPr lvl="1"/>
            <a:r>
              <a:rPr lang="en-US" sz="2595" dirty="0">
                <a:solidFill>
                  <a:srgbClr val="0000FF"/>
                </a:solidFill>
              </a:rPr>
              <a:t>Implicit Groups</a:t>
            </a:r>
            <a:r>
              <a:rPr lang="en-US" sz="2595" dirty="0"/>
              <a:t>: implicitly formed by social interactions </a:t>
            </a:r>
          </a:p>
          <a:p>
            <a:pPr lvl="2"/>
            <a:r>
              <a:rPr lang="en-US" sz="2195" dirty="0"/>
              <a:t>(individuals calling Canada from the United States) -&gt; the phone operator considers them one community for marketing purposes</a:t>
            </a:r>
          </a:p>
          <a:p>
            <a:endParaRPr lang="en-US" dirty="0"/>
          </a:p>
          <a:p>
            <a:r>
              <a:rPr lang="en-US" dirty="0"/>
              <a:t>We may see </a:t>
            </a:r>
            <a:r>
              <a:rPr lang="en-US" i="1" dirty="0"/>
              <a:t>group</a:t>
            </a:r>
            <a:r>
              <a:rPr lang="en-US" dirty="0"/>
              <a:t>, </a:t>
            </a:r>
            <a:r>
              <a:rPr lang="en-US" i="1" dirty="0"/>
              <a:t>cluster</a:t>
            </a:r>
            <a:r>
              <a:rPr lang="en-US" dirty="0"/>
              <a:t>, </a:t>
            </a:r>
            <a:r>
              <a:rPr lang="en-US" i="1" dirty="0"/>
              <a:t>cohesive subgroup</a:t>
            </a:r>
            <a:r>
              <a:rPr lang="en-US" dirty="0"/>
              <a:t>, or </a:t>
            </a:r>
            <a:r>
              <a:rPr lang="en-US" i="1" dirty="0"/>
              <a:t>module </a:t>
            </a:r>
            <a:r>
              <a:rPr lang="en-US" dirty="0"/>
              <a:t>in different contexts instead of “community”</a:t>
            </a:r>
          </a:p>
        </p:txBody>
      </p:sp>
    </p:spTree>
    <p:extLst>
      <p:ext uri="{BB962C8B-B14F-4D97-AF65-F5344CB8AC3E}">
        <p14:creationId xmlns:p14="http://schemas.microsoft.com/office/powerpoint/2010/main" val="25720085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Networks &amp; Communities</a:t>
            </a:r>
          </a:p>
        </p:txBody>
      </p:sp>
      <p:sp>
        <p:nvSpPr>
          <p:cNvPr id="3" name="Content Placeholder 2"/>
          <p:cNvSpPr>
            <a:spLocks noGrp="1"/>
          </p:cNvSpPr>
          <p:nvPr>
            <p:ph idx="1"/>
          </p:nvPr>
        </p:nvSpPr>
        <p:spPr>
          <a:xfrm>
            <a:off x="457200" y="1295400"/>
            <a:ext cx="8382000" cy="5257801"/>
          </a:xfrm>
        </p:spPr>
        <p:txBody>
          <a:bodyPr>
            <a:normAutofit/>
          </a:bodyPr>
          <a:lstStyle/>
          <a:p>
            <a:r>
              <a:rPr lang="en-US" b="1" dirty="0"/>
              <a:t>We often think of networks being organized into </a:t>
            </a:r>
            <a:r>
              <a:rPr lang="en-US" b="1" dirty="0">
                <a:solidFill>
                  <a:srgbClr val="D60093"/>
                </a:solidFill>
              </a:rPr>
              <a:t>modules, cluster, communities:</a:t>
            </a:r>
          </a:p>
          <a:p>
            <a:endParaRPr lang="en-US" b="1" dirty="0">
              <a:solidFill>
                <a:srgbClr val="D60093"/>
              </a:solidFill>
            </a:endParaRPr>
          </a:p>
          <a:p>
            <a:endParaRPr lang="en-US" b="1" dirty="0">
              <a:solidFill>
                <a:srgbClr val="D60093"/>
              </a:solidFill>
            </a:endParaRPr>
          </a:p>
          <a:p>
            <a:endParaRPr lang="en-US" b="1" dirty="0">
              <a:solidFill>
                <a:srgbClr val="D60093"/>
              </a:solidFill>
            </a:endParaRPr>
          </a:p>
          <a:p>
            <a:endParaRPr lang="en-US" b="1" dirty="0">
              <a:solidFill>
                <a:srgbClr val="D60093"/>
              </a:solidFill>
            </a:endParaRPr>
          </a:p>
          <a:p>
            <a:endParaRPr lang="en-US" b="1" dirty="0">
              <a:solidFill>
                <a:srgbClr val="D60093"/>
              </a:solidFill>
            </a:endParaRPr>
          </a:p>
          <a:p>
            <a:endParaRPr lang="en-US" b="1" dirty="0">
              <a:solidFill>
                <a:srgbClr val="D60093"/>
              </a:solidFill>
            </a:endParaRPr>
          </a:p>
          <a:p>
            <a:pPr marL="118872" indent="0">
              <a:buNone/>
            </a:pPr>
            <a:endParaRPr lang="en-US" b="1" dirty="0">
              <a:solidFill>
                <a:srgbClr val="D60093"/>
              </a:solidFill>
            </a:endParaRPr>
          </a:p>
        </p:txBody>
      </p:sp>
      <p:pic>
        <p:nvPicPr>
          <p:cNvPr id="8" name="Picture 2"/>
          <p:cNvPicPr>
            <a:picLocks noChangeAspect="1" noChangeArrowheads="1"/>
          </p:cNvPicPr>
          <p:nvPr/>
        </p:nvPicPr>
        <p:blipFill>
          <a:blip r:embed="rId2" cstate="print"/>
          <a:srcRect/>
          <a:stretch>
            <a:fillRect/>
          </a:stretch>
        </p:blipFill>
        <p:spPr bwMode="auto">
          <a:xfrm>
            <a:off x="2133600" y="2475698"/>
            <a:ext cx="4947873" cy="4077502"/>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fld id="{19B12225-5612-419B-A8D5-4B8EEE4C217E}" type="slidenum">
              <a:rPr lang="en-US" smtClean="0"/>
              <a:pPr/>
              <a:t>43</a:t>
            </a:fld>
            <a:endParaRPr lang="en-US"/>
          </a:p>
        </p:txBody>
      </p:sp>
    </p:spTree>
    <p:extLst>
      <p:ext uri="{BB962C8B-B14F-4D97-AF65-F5344CB8AC3E}">
        <p14:creationId xmlns:p14="http://schemas.microsoft.com/office/powerpoint/2010/main" val="3886797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686800" cy="987552"/>
          </a:xfrm>
        </p:spPr>
        <p:txBody>
          <a:bodyPr>
            <a:normAutofit/>
          </a:bodyPr>
          <a:lstStyle/>
          <a:p>
            <a:r>
              <a:rPr lang="en-US" dirty="0"/>
              <a:t>Goal: Find Densely Linked Clusters</a:t>
            </a:r>
          </a:p>
        </p:txBody>
      </p:sp>
      <p:pic>
        <p:nvPicPr>
          <p:cNvPr id="593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99" y="1447800"/>
            <a:ext cx="8932863"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19B12225-5612-419B-A8D5-4B8EEE4C217E}" type="slidenum">
              <a:rPr lang="en-US" smtClean="0"/>
              <a:pPr/>
              <a:t>44</a:t>
            </a:fld>
            <a:endParaRPr lang="en-US"/>
          </a:p>
        </p:txBody>
      </p:sp>
    </p:spTree>
    <p:extLst>
      <p:ext uri="{BB962C8B-B14F-4D97-AF65-F5344CB8AC3E}">
        <p14:creationId xmlns:p14="http://schemas.microsoft.com/office/powerpoint/2010/main" val="11371228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6338" name="Rectangle 2"/>
          <p:cNvSpPr>
            <a:spLocks noGrp="1" noChangeArrowheads="1"/>
          </p:cNvSpPr>
          <p:nvPr>
            <p:ph type="title"/>
          </p:nvPr>
        </p:nvSpPr>
        <p:spPr>
          <a:xfrm>
            <a:off x="76200" y="76200"/>
            <a:ext cx="9067800" cy="987552"/>
          </a:xfrm>
        </p:spPr>
        <p:txBody>
          <a:bodyPr>
            <a:normAutofit/>
          </a:bodyPr>
          <a:lstStyle/>
          <a:p>
            <a:r>
              <a:rPr lang="en-US" dirty="0"/>
              <a:t>Micro-Markets in Sponsored Search</a:t>
            </a:r>
          </a:p>
        </p:txBody>
      </p:sp>
      <p:sp>
        <p:nvSpPr>
          <p:cNvPr id="2" name="Content Placeholder 1"/>
          <p:cNvSpPr>
            <a:spLocks noGrp="1"/>
          </p:cNvSpPr>
          <p:nvPr>
            <p:ph idx="1"/>
          </p:nvPr>
        </p:nvSpPr>
        <p:spPr/>
        <p:txBody>
          <a:bodyPr/>
          <a:lstStyle/>
          <a:p>
            <a:r>
              <a:rPr lang="en-US" b="1" dirty="0">
                <a:solidFill>
                  <a:srgbClr val="0000FF"/>
                </a:solidFill>
              </a:rPr>
              <a:t>Find micro-markets by partitioning the query-to-advertiser graph:</a:t>
            </a:r>
          </a:p>
          <a:p>
            <a:endParaRPr lang="en-US" dirty="0"/>
          </a:p>
        </p:txBody>
      </p:sp>
      <p:pic>
        <p:nvPicPr>
          <p:cNvPr id="1166340" name="Picture 4" descr="betcord-ann2"/>
          <p:cNvPicPr>
            <a:picLocks noChangeAspect="1" noChangeArrowheads="1"/>
          </p:cNvPicPr>
          <p:nvPr/>
        </p:nvPicPr>
        <p:blipFill>
          <a:blip r:embed="rId3" cstate="print"/>
          <a:srcRect/>
          <a:stretch>
            <a:fillRect/>
          </a:stretch>
        </p:blipFill>
        <p:spPr bwMode="auto">
          <a:xfrm>
            <a:off x="2298700" y="2649537"/>
            <a:ext cx="4483100" cy="3325812"/>
          </a:xfrm>
          <a:prstGeom prst="rect">
            <a:avLst/>
          </a:prstGeom>
          <a:noFill/>
          <a:ln w="22225">
            <a:solidFill>
              <a:schemeClr val="tx1"/>
            </a:solidFill>
            <a:miter lim="800000"/>
            <a:headEnd/>
            <a:tailEnd/>
          </a:ln>
        </p:spPr>
      </p:pic>
      <p:sp>
        <p:nvSpPr>
          <p:cNvPr id="1166341" name="Text Box 5"/>
          <p:cNvSpPr txBox="1">
            <a:spLocks noChangeArrowheads="1"/>
          </p:cNvSpPr>
          <p:nvPr/>
        </p:nvSpPr>
        <p:spPr bwMode="auto">
          <a:xfrm>
            <a:off x="4187825" y="5943600"/>
            <a:ext cx="1323975" cy="304800"/>
          </a:xfrm>
          <a:prstGeom prst="rect">
            <a:avLst/>
          </a:prstGeom>
          <a:noFill/>
          <a:ln w="9525">
            <a:noFill/>
            <a:miter lim="800000"/>
            <a:headEnd/>
            <a:tailEnd/>
          </a:ln>
          <a:effectLst/>
        </p:spPr>
        <p:txBody>
          <a:bodyPr>
            <a:spAutoFit/>
          </a:bodyPr>
          <a:lstStyle/>
          <a:p>
            <a:r>
              <a:rPr lang="en-US" sz="1400" b="1">
                <a:latin typeface="Arial" charset="0"/>
                <a:cs typeface="Arial" charset="0"/>
              </a:rPr>
              <a:t>advertiser</a:t>
            </a:r>
          </a:p>
        </p:txBody>
      </p:sp>
      <p:sp>
        <p:nvSpPr>
          <p:cNvPr id="1166342" name="Text Box 6"/>
          <p:cNvSpPr txBox="1">
            <a:spLocks noChangeArrowheads="1"/>
          </p:cNvSpPr>
          <p:nvPr/>
        </p:nvSpPr>
        <p:spPr bwMode="auto">
          <a:xfrm rot="16200000">
            <a:off x="1786731" y="3845719"/>
            <a:ext cx="668337" cy="304800"/>
          </a:xfrm>
          <a:prstGeom prst="rect">
            <a:avLst/>
          </a:prstGeom>
          <a:noFill/>
          <a:ln w="9525">
            <a:noFill/>
            <a:miter lim="800000"/>
            <a:headEnd/>
            <a:tailEnd/>
          </a:ln>
          <a:effectLst/>
        </p:spPr>
        <p:txBody>
          <a:bodyPr wrap="none">
            <a:spAutoFit/>
          </a:bodyPr>
          <a:lstStyle/>
          <a:p>
            <a:r>
              <a:rPr lang="en-US" sz="1400" b="1">
                <a:latin typeface="Arial" charset="0"/>
                <a:cs typeface="Arial" charset="0"/>
              </a:rPr>
              <a:t>query</a:t>
            </a:r>
          </a:p>
        </p:txBody>
      </p:sp>
      <p:sp>
        <p:nvSpPr>
          <p:cNvPr id="5" name="Slide Number Placeholder 4"/>
          <p:cNvSpPr>
            <a:spLocks noGrp="1"/>
          </p:cNvSpPr>
          <p:nvPr>
            <p:ph type="sldNum" sz="quarter" idx="12"/>
          </p:nvPr>
        </p:nvSpPr>
        <p:spPr/>
        <p:txBody>
          <a:bodyPr/>
          <a:lstStyle/>
          <a:p>
            <a:fld id="{19B12225-5612-419B-A8D5-4B8EEE4C217E}" type="slidenum">
              <a:rPr lang="en-US" smtClean="0"/>
              <a:pPr/>
              <a:t>45</a:t>
            </a:fld>
            <a:endParaRPr lang="en-US"/>
          </a:p>
        </p:txBody>
      </p:sp>
    </p:spTree>
    <p:extLst>
      <p:ext uri="{BB962C8B-B14F-4D97-AF65-F5344CB8AC3E}">
        <p14:creationId xmlns:p14="http://schemas.microsoft.com/office/powerpoint/2010/main" val="1038476211"/>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Movies and Actors</a:t>
            </a:r>
          </a:p>
        </p:txBody>
      </p:sp>
      <p:sp>
        <p:nvSpPr>
          <p:cNvPr id="3" name="Content Placeholder 2"/>
          <p:cNvSpPr>
            <a:spLocks noGrp="1"/>
          </p:cNvSpPr>
          <p:nvPr>
            <p:ph idx="1"/>
          </p:nvPr>
        </p:nvSpPr>
        <p:spPr/>
        <p:txBody>
          <a:bodyPr/>
          <a:lstStyle/>
          <a:p>
            <a:r>
              <a:rPr lang="en-US" b="1" dirty="0">
                <a:solidFill>
                  <a:srgbClr val="0000FF"/>
                </a:solidFill>
              </a:rPr>
              <a:t>Clusters in Movies-to-Actors graph:</a:t>
            </a:r>
          </a:p>
        </p:txBody>
      </p:sp>
      <p:pic>
        <p:nvPicPr>
          <p:cNvPr id="665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905000"/>
            <a:ext cx="8077200" cy="476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12"/>
          </p:nvPr>
        </p:nvSpPr>
        <p:spPr/>
        <p:txBody>
          <a:bodyPr/>
          <a:lstStyle/>
          <a:p>
            <a:fld id="{19B12225-5612-419B-A8D5-4B8EEE4C217E}" type="slidenum">
              <a:rPr lang="en-US" smtClean="0"/>
              <a:pPr/>
              <a:t>46</a:t>
            </a:fld>
            <a:endParaRPr lang="en-US"/>
          </a:p>
        </p:txBody>
      </p:sp>
    </p:spTree>
    <p:extLst>
      <p:ext uri="{BB962C8B-B14F-4D97-AF65-F5344CB8AC3E}">
        <p14:creationId xmlns:p14="http://schemas.microsoft.com/office/powerpoint/2010/main" val="29116457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Explicit Social Media Communities</a:t>
            </a:r>
          </a:p>
        </p:txBody>
      </p:sp>
      <p:sp>
        <p:nvSpPr>
          <p:cNvPr id="3" name="Content Placeholder 2"/>
          <p:cNvSpPr>
            <a:spLocks noGrp="1"/>
          </p:cNvSpPr>
          <p:nvPr>
            <p:ph idx="1"/>
          </p:nvPr>
        </p:nvSpPr>
        <p:spPr/>
        <p:txBody>
          <a:bodyPr>
            <a:normAutofit fontScale="92500" lnSpcReduction="10000"/>
          </a:bodyPr>
          <a:lstStyle/>
          <a:p>
            <a:r>
              <a:rPr lang="en-US" sz="2800" dirty="0"/>
              <a:t>Facebook</a:t>
            </a:r>
          </a:p>
          <a:p>
            <a:pPr lvl="1"/>
            <a:r>
              <a:rPr lang="en-US" sz="2400" dirty="0"/>
              <a:t>Facebook has groups and communities. In both, users can post messages and images, can comment on other messages, can like posts, and can view activities of other users</a:t>
            </a:r>
          </a:p>
          <a:p>
            <a:r>
              <a:rPr lang="en-IN" sz="2800" dirty="0"/>
              <a:t>Instagram</a:t>
            </a:r>
          </a:p>
          <a:p>
            <a:pPr lvl="1"/>
            <a:r>
              <a:rPr lang="en-IN" sz="2400" dirty="0"/>
              <a:t>Group Profile and share Stories, Feed posts, or Reels with group members, so people can connect with others over their interests in a dedicated space.</a:t>
            </a:r>
          </a:p>
          <a:p>
            <a:r>
              <a:rPr lang="en-US" sz="2800" dirty="0"/>
              <a:t>Twitter</a:t>
            </a:r>
          </a:p>
          <a:p>
            <a:pPr lvl="1"/>
            <a:r>
              <a:rPr lang="en-US" sz="2400" dirty="0"/>
              <a:t>Communities form as lists. Users join lists to receive information in the form of tweets</a:t>
            </a:r>
          </a:p>
          <a:p>
            <a:r>
              <a:rPr lang="en-US" sz="2800" dirty="0"/>
              <a:t>LinkedIn</a:t>
            </a:r>
          </a:p>
          <a:p>
            <a:pPr lvl="1"/>
            <a:r>
              <a:rPr lang="en-US" sz="2400" dirty="0"/>
              <a:t>LinkedIn provides Groups and Associations. Users can join professional groups where they can post and share information related to the group</a:t>
            </a:r>
          </a:p>
        </p:txBody>
      </p:sp>
    </p:spTree>
    <p:extLst>
      <p:ext uri="{BB962C8B-B14F-4D97-AF65-F5344CB8AC3E}">
        <p14:creationId xmlns:p14="http://schemas.microsoft.com/office/powerpoint/2010/main" val="41110018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Communities: An Example</a:t>
            </a:r>
          </a:p>
        </p:txBody>
      </p:sp>
      <p:sp>
        <p:nvSpPr>
          <p:cNvPr id="3" name="Content Placeholder 2"/>
          <p:cNvSpPr>
            <a:spLocks noGrp="1"/>
          </p:cNvSpPr>
          <p:nvPr>
            <p:ph idx="1"/>
          </p:nvPr>
        </p:nvSpPr>
        <p:spPr>
          <a:xfrm>
            <a:off x="457200" y="1219200"/>
            <a:ext cx="8229600" cy="1066800"/>
          </a:xfrm>
        </p:spPr>
        <p:txBody>
          <a:bodyPr>
            <a:normAutofit lnSpcReduction="10000"/>
          </a:bodyPr>
          <a:lstStyle/>
          <a:p>
            <a:pPr marL="0" indent="0">
              <a:buNone/>
            </a:pPr>
            <a:r>
              <a:rPr lang="en-US" dirty="0"/>
              <a:t>A simple graph with three communities, enclosed by the dashed circles</a:t>
            </a:r>
          </a:p>
        </p:txBody>
      </p:sp>
      <p:pic>
        <p:nvPicPr>
          <p:cNvPr id="1026"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00200" y="2438400"/>
            <a:ext cx="6096000" cy="42127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6223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a:t>
            </a:r>
          </a:p>
        </p:txBody>
      </p:sp>
      <p:sp>
        <p:nvSpPr>
          <p:cNvPr id="3" name="Content Placeholder 2"/>
          <p:cNvSpPr>
            <a:spLocks noGrp="1"/>
          </p:cNvSpPr>
          <p:nvPr>
            <p:ph idx="1"/>
          </p:nvPr>
        </p:nvSpPr>
        <p:spPr>
          <a:xfrm>
            <a:off x="152400" y="1219200"/>
            <a:ext cx="8686800" cy="5257801"/>
          </a:xfrm>
        </p:spPr>
        <p:txBody>
          <a:bodyPr>
            <a:normAutofit/>
          </a:bodyPr>
          <a:lstStyle/>
          <a:p>
            <a:r>
              <a:rPr lang="en-US" dirty="0"/>
              <a:t>Community Detection is the process of finding clusters (‘‘communities’’) of nodes with strong internal connections and weak connections between different clusters</a:t>
            </a:r>
          </a:p>
          <a:p>
            <a:r>
              <a:rPr lang="en-US" dirty="0"/>
              <a:t>An ideal decomposition of a large graph is into completely disjoint communities (groups of particles) where there are no interactions between different communities.</a:t>
            </a:r>
          </a:p>
          <a:p>
            <a:r>
              <a:rPr lang="en-US" dirty="0"/>
              <a:t>In practice, the task is to find a partition into communities which are maximally decoupled.</a:t>
            </a:r>
          </a:p>
        </p:txBody>
      </p:sp>
    </p:spTree>
    <p:extLst>
      <p:ext uri="{BB962C8B-B14F-4D97-AF65-F5344CB8AC3E}">
        <p14:creationId xmlns:p14="http://schemas.microsoft.com/office/powerpoint/2010/main" val="1856375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Networks -  Definition</a:t>
            </a:r>
          </a:p>
        </p:txBody>
      </p:sp>
      <p:sp>
        <p:nvSpPr>
          <p:cNvPr id="3" name="Content Placeholder 2"/>
          <p:cNvSpPr>
            <a:spLocks noGrp="1"/>
          </p:cNvSpPr>
          <p:nvPr>
            <p:ph idx="1"/>
          </p:nvPr>
        </p:nvSpPr>
        <p:spPr>
          <a:xfrm>
            <a:off x="228600" y="1143000"/>
            <a:ext cx="8763000" cy="5486400"/>
          </a:xfrm>
        </p:spPr>
        <p:txBody>
          <a:bodyPr>
            <a:noAutofit/>
          </a:bodyPr>
          <a:lstStyle/>
          <a:p>
            <a:r>
              <a:rPr lang="en-US" sz="3300" dirty="0"/>
              <a:t>"A social structure made of nodes that are generally individuals or organizations". </a:t>
            </a:r>
          </a:p>
          <a:p>
            <a:r>
              <a:rPr lang="en-US" sz="3300" dirty="0"/>
              <a:t>A social network represents relationships and flows between people, groups, organizations, computers or other information/knowledge processing entities.</a:t>
            </a:r>
          </a:p>
          <a:p>
            <a:r>
              <a:rPr lang="en-US" sz="3300" dirty="0"/>
              <a:t> The term "Social Network" was coined in 1954 by J. A. Barnes. </a:t>
            </a:r>
          </a:p>
          <a:p>
            <a:r>
              <a:rPr lang="en-US" sz="3300" dirty="0"/>
              <a:t>Examples of social networks include </a:t>
            </a:r>
            <a:r>
              <a:rPr lang="en-US" sz="3300" dirty="0" err="1"/>
              <a:t>FaceBook</a:t>
            </a:r>
            <a:r>
              <a:rPr lang="en-US" sz="3300" dirty="0"/>
              <a:t>, LinkedIn, X, Reddit  Instagram, Pinterest etc.</a:t>
            </a:r>
          </a:p>
          <a:p>
            <a:endParaRPr lang="en-US" sz="3300" dirty="0"/>
          </a:p>
        </p:txBody>
      </p:sp>
      <p:sp>
        <p:nvSpPr>
          <p:cNvPr id="4" name="Slide Number Placeholder 3"/>
          <p:cNvSpPr>
            <a:spLocks noGrp="1"/>
          </p:cNvSpPr>
          <p:nvPr>
            <p:ph type="sldNum" sz="quarter" idx="12"/>
          </p:nvPr>
        </p:nvSpPr>
        <p:spPr/>
        <p:txBody>
          <a:bodyPr/>
          <a:lstStyle/>
          <a:p>
            <a:fld id="{19B12225-5612-419B-A8D5-4B8EEE4C217E}" type="slidenum">
              <a:rPr lang="en-US" smtClean="0"/>
              <a:pPr/>
              <a:t>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Community Detection?</a:t>
            </a:r>
          </a:p>
        </p:txBody>
      </p:sp>
      <p:sp>
        <p:nvSpPr>
          <p:cNvPr id="3" name="Content Placeholder 2"/>
          <p:cNvSpPr>
            <a:spLocks noGrp="1"/>
          </p:cNvSpPr>
          <p:nvPr>
            <p:ph idx="1"/>
          </p:nvPr>
        </p:nvSpPr>
        <p:spPr>
          <a:xfrm>
            <a:off x="457200" y="1295400"/>
            <a:ext cx="8382000" cy="5257801"/>
          </a:xfrm>
        </p:spPr>
        <p:txBody>
          <a:bodyPr>
            <a:normAutofit/>
          </a:bodyPr>
          <a:lstStyle/>
          <a:p>
            <a:r>
              <a:rPr lang="en-US" sz="3600" dirty="0"/>
              <a:t>A community can be considered as a summary of a group of nodes in the whole network, thus easy to visualize and understand.</a:t>
            </a:r>
          </a:p>
          <a:p>
            <a:r>
              <a:rPr lang="en-US" sz="3600" dirty="0"/>
              <a:t>Sometimes, a community can reveal some properties without releasing the individuals’ privacy information.</a:t>
            </a:r>
          </a:p>
          <a:p>
            <a:r>
              <a:rPr lang="en-US" sz="3600" dirty="0"/>
              <a:t>Useful for Target Marketing, Social recommendations </a:t>
            </a:r>
          </a:p>
        </p:txBody>
      </p:sp>
    </p:spTree>
    <p:extLst>
      <p:ext uri="{BB962C8B-B14F-4D97-AF65-F5344CB8AC3E}">
        <p14:creationId xmlns:p14="http://schemas.microsoft.com/office/powerpoint/2010/main" val="12899695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382000" cy="987552"/>
          </a:xfrm>
        </p:spPr>
        <p:txBody>
          <a:bodyPr>
            <a:normAutofit fontScale="90000"/>
          </a:bodyPr>
          <a:lstStyle/>
          <a:p>
            <a:r>
              <a:rPr lang="en-US" dirty="0"/>
              <a:t>Community Detection vs. Clustering</a:t>
            </a:r>
          </a:p>
        </p:txBody>
      </p:sp>
      <p:sp>
        <p:nvSpPr>
          <p:cNvPr id="3" name="Content Placeholder 2"/>
          <p:cNvSpPr>
            <a:spLocks noGrp="1"/>
          </p:cNvSpPr>
          <p:nvPr>
            <p:ph idx="1"/>
          </p:nvPr>
        </p:nvSpPr>
        <p:spPr>
          <a:xfrm>
            <a:off x="533400" y="1143000"/>
            <a:ext cx="8382000" cy="5257801"/>
          </a:xfrm>
        </p:spPr>
        <p:txBody>
          <a:bodyPr>
            <a:normAutofit fontScale="92500" lnSpcReduction="10000"/>
          </a:bodyPr>
          <a:lstStyle/>
          <a:p>
            <a:r>
              <a:rPr lang="en-US" dirty="0"/>
              <a:t>Most clustering algorithms can be used for community detection</a:t>
            </a:r>
          </a:p>
          <a:p>
            <a:r>
              <a:rPr lang="en-US" dirty="0"/>
              <a:t>In general the difference is in having </a:t>
            </a:r>
            <a:r>
              <a:rPr lang="en-US" b="1" dirty="0"/>
              <a:t>link information</a:t>
            </a:r>
          </a:p>
          <a:p>
            <a:pPr lvl="1"/>
            <a:r>
              <a:rPr lang="en-US" dirty="0"/>
              <a:t>Clustering algorithms works on the distance or similarity matrix </a:t>
            </a:r>
          </a:p>
          <a:p>
            <a:pPr lvl="2"/>
            <a:r>
              <a:rPr lang="en-US" dirty="0"/>
              <a:t>k-means</a:t>
            </a:r>
          </a:p>
          <a:p>
            <a:pPr lvl="1"/>
            <a:r>
              <a:rPr lang="en-US" dirty="0"/>
              <a:t>Network data tends to be “discrete”, leading to algorithms using the graph property directly </a:t>
            </a:r>
          </a:p>
          <a:p>
            <a:pPr lvl="2"/>
            <a:r>
              <a:rPr lang="en-US" dirty="0"/>
              <a:t>k-clique, quasi-clique, vertex-betweenness, edge-betweenness etc.</a:t>
            </a:r>
          </a:p>
          <a:p>
            <a:pPr lvl="1"/>
            <a:r>
              <a:rPr lang="en-US" dirty="0"/>
              <a:t>Graph clustering algorithms are more proper than traditional clustering algorithms</a:t>
            </a:r>
          </a:p>
        </p:txBody>
      </p:sp>
    </p:spTree>
    <p:extLst>
      <p:ext uri="{BB962C8B-B14F-4D97-AF65-F5344CB8AC3E}">
        <p14:creationId xmlns:p14="http://schemas.microsoft.com/office/powerpoint/2010/main" val="40871078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Divisive Hierarchical Clustering</a:t>
            </a:r>
            <a:endParaRPr lang="en-US" dirty="0"/>
          </a:p>
        </p:txBody>
      </p:sp>
      <p:sp>
        <p:nvSpPr>
          <p:cNvPr id="3" name="Content Placeholder 2"/>
          <p:cNvSpPr>
            <a:spLocks noGrp="1"/>
          </p:cNvSpPr>
          <p:nvPr>
            <p:ph idx="1"/>
          </p:nvPr>
        </p:nvSpPr>
        <p:spPr>
          <a:xfrm>
            <a:off x="152400" y="1063752"/>
            <a:ext cx="8763000" cy="5565648"/>
          </a:xfrm>
        </p:spPr>
        <p:txBody>
          <a:bodyPr>
            <a:normAutofit fontScale="92500" lnSpcReduction="10000"/>
          </a:bodyPr>
          <a:lstStyle/>
          <a:p>
            <a:r>
              <a:rPr lang="en-US" dirty="0"/>
              <a:t>Divisive clustering</a:t>
            </a:r>
          </a:p>
          <a:p>
            <a:pPr lvl="1"/>
            <a:r>
              <a:rPr lang="en-US" dirty="0"/>
              <a:t>Partition nodes into several sets</a:t>
            </a:r>
          </a:p>
          <a:p>
            <a:pPr lvl="1"/>
            <a:r>
              <a:rPr lang="en-US" dirty="0"/>
              <a:t>Each set is further divided into smaller ones</a:t>
            </a:r>
          </a:p>
          <a:p>
            <a:pPr lvl="1"/>
            <a:r>
              <a:rPr lang="en-US" dirty="0"/>
              <a:t>Network-centric partition can be applied for the partition</a:t>
            </a:r>
          </a:p>
          <a:p>
            <a:r>
              <a:rPr lang="en-US" b="1" dirty="0">
                <a:solidFill>
                  <a:srgbClr val="7030A0"/>
                </a:solidFill>
              </a:rPr>
              <a:t>Girvan-Newman Example: recursively remove the “weakest” links within a “community” to be found</a:t>
            </a:r>
          </a:p>
          <a:p>
            <a:pPr lvl="1"/>
            <a:r>
              <a:rPr lang="en-US" dirty="0"/>
              <a:t>Find the edge with the weakest link</a:t>
            </a:r>
          </a:p>
          <a:p>
            <a:pPr lvl="1"/>
            <a:r>
              <a:rPr lang="en-US" dirty="0"/>
              <a:t>Remove the edge and update the corresponding strength of each edge</a:t>
            </a:r>
          </a:p>
          <a:p>
            <a:r>
              <a:rPr lang="en-US" dirty="0"/>
              <a:t>Recursively apply the above two steps until a network is discomposed into a desired number of connected components.</a:t>
            </a:r>
          </a:p>
          <a:p>
            <a:r>
              <a:rPr lang="en-US" dirty="0"/>
              <a:t>Each component forms a community </a:t>
            </a:r>
          </a:p>
        </p:txBody>
      </p:sp>
    </p:spTree>
    <p:extLst>
      <p:ext uri="{BB962C8B-B14F-4D97-AF65-F5344CB8AC3E}">
        <p14:creationId xmlns:p14="http://schemas.microsoft.com/office/powerpoint/2010/main" val="21383283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Edge </a:t>
            </a:r>
            <a:r>
              <a:rPr lang="en-US" dirty="0" err="1"/>
              <a:t>Betweenness</a:t>
            </a:r>
            <a:endParaRPr lang="en-US" dirty="0"/>
          </a:p>
        </p:txBody>
      </p:sp>
      <p:sp>
        <p:nvSpPr>
          <p:cNvPr id="3" name="Content Placeholder 2"/>
          <p:cNvSpPr>
            <a:spLocks noGrp="1"/>
          </p:cNvSpPr>
          <p:nvPr>
            <p:ph idx="1"/>
          </p:nvPr>
        </p:nvSpPr>
        <p:spPr>
          <a:xfrm>
            <a:off x="152400" y="1063752"/>
            <a:ext cx="8686800" cy="5410200"/>
          </a:xfrm>
        </p:spPr>
        <p:txBody>
          <a:bodyPr>
            <a:noAutofit/>
          </a:bodyPr>
          <a:lstStyle/>
          <a:p>
            <a:r>
              <a:rPr lang="en-US" sz="3100" dirty="0"/>
              <a:t>To determine weakest links,  (vital links) algorithm uses a measure   “edge </a:t>
            </a:r>
            <a:r>
              <a:rPr lang="en-US" sz="3100" dirty="0" err="1"/>
              <a:t>betweenness</a:t>
            </a:r>
            <a:r>
              <a:rPr lang="en-US" sz="3100" dirty="0"/>
              <a:t>”</a:t>
            </a:r>
          </a:p>
          <a:p>
            <a:r>
              <a:rPr lang="en-US" sz="3100" dirty="0"/>
              <a:t>Edge </a:t>
            </a:r>
            <a:r>
              <a:rPr lang="en-US" sz="3100" dirty="0" err="1"/>
              <a:t>betweenness</a:t>
            </a:r>
            <a:r>
              <a:rPr lang="en-US" sz="3100" dirty="0"/>
              <a:t> is the number of shortest paths that pass along with the edge</a:t>
            </a:r>
          </a:p>
          <a:p>
            <a:r>
              <a:rPr lang="en-US" sz="3100" b="1" dirty="0">
                <a:solidFill>
                  <a:srgbClr val="7030A0"/>
                </a:solidFill>
              </a:rPr>
              <a:t>"For an edge e  in a graph,  edge </a:t>
            </a:r>
            <a:r>
              <a:rPr lang="en-US" sz="3100" b="1" dirty="0" err="1">
                <a:solidFill>
                  <a:srgbClr val="7030A0"/>
                </a:solidFill>
              </a:rPr>
              <a:t>betweenness</a:t>
            </a:r>
            <a:r>
              <a:rPr lang="en-US" sz="3100" b="1" dirty="0">
                <a:solidFill>
                  <a:srgbClr val="7030A0"/>
                </a:solidFill>
              </a:rPr>
              <a:t> of e is defined as the number of shortest paths between all node pairs (v</a:t>
            </a:r>
            <a:r>
              <a:rPr lang="en-US" sz="3100" b="1" baseline="-25000" dirty="0">
                <a:solidFill>
                  <a:srgbClr val="7030A0"/>
                </a:solidFill>
              </a:rPr>
              <a:t>i</a:t>
            </a:r>
            <a:r>
              <a:rPr lang="en-US" sz="3100" b="1" dirty="0">
                <a:solidFill>
                  <a:srgbClr val="7030A0"/>
                </a:solidFill>
              </a:rPr>
              <a:t>, </a:t>
            </a:r>
            <a:r>
              <a:rPr lang="en-US" sz="3100" b="1" dirty="0" err="1">
                <a:solidFill>
                  <a:srgbClr val="7030A0"/>
                </a:solidFill>
              </a:rPr>
              <a:t>v</a:t>
            </a:r>
            <a:r>
              <a:rPr lang="en-US" sz="3100" b="1" baseline="-25000" dirty="0" err="1">
                <a:solidFill>
                  <a:srgbClr val="7030A0"/>
                </a:solidFill>
              </a:rPr>
              <a:t>j</a:t>
            </a:r>
            <a:r>
              <a:rPr lang="en-US" sz="3100" b="1" dirty="0">
                <a:solidFill>
                  <a:srgbClr val="7030A0"/>
                </a:solidFill>
              </a:rPr>
              <a:t>) in the graph such that the shortest path between v</a:t>
            </a:r>
            <a:r>
              <a:rPr lang="en-US" sz="3100" b="1" baseline="-25000" dirty="0">
                <a:solidFill>
                  <a:srgbClr val="7030A0"/>
                </a:solidFill>
              </a:rPr>
              <a:t>i</a:t>
            </a:r>
            <a:r>
              <a:rPr lang="en-US" sz="3100" b="1" dirty="0">
                <a:solidFill>
                  <a:srgbClr val="7030A0"/>
                </a:solidFill>
              </a:rPr>
              <a:t> and </a:t>
            </a:r>
            <a:r>
              <a:rPr lang="en-US" sz="3100" b="1" dirty="0" err="1">
                <a:solidFill>
                  <a:srgbClr val="7030A0"/>
                </a:solidFill>
              </a:rPr>
              <a:t>v</a:t>
            </a:r>
            <a:r>
              <a:rPr lang="en-US" sz="3100" b="1" baseline="-25000" dirty="0" err="1">
                <a:solidFill>
                  <a:srgbClr val="7030A0"/>
                </a:solidFill>
              </a:rPr>
              <a:t>j</a:t>
            </a:r>
            <a:r>
              <a:rPr lang="en-US" sz="3100" b="1" dirty="0">
                <a:solidFill>
                  <a:srgbClr val="7030A0"/>
                </a:solidFill>
              </a:rPr>
              <a:t> passes through e".</a:t>
            </a:r>
            <a:endParaRPr lang="en-IN" sz="3100" b="1" dirty="0">
              <a:solidFill>
                <a:srgbClr val="7030A0"/>
              </a:solidFill>
            </a:endParaRPr>
          </a:p>
          <a:p>
            <a:r>
              <a:rPr lang="en-US" sz="3100" dirty="0"/>
              <a:t> If there are k different shortest paths between v</a:t>
            </a:r>
            <a:r>
              <a:rPr lang="en-US" sz="3100" baseline="-25000" dirty="0"/>
              <a:t>i</a:t>
            </a:r>
            <a:r>
              <a:rPr lang="en-US" sz="3100" dirty="0"/>
              <a:t> and </a:t>
            </a:r>
            <a:r>
              <a:rPr lang="en-US" sz="3100" dirty="0" err="1"/>
              <a:t>v</a:t>
            </a:r>
            <a:r>
              <a:rPr lang="en-US" sz="3100" baseline="-25000" dirty="0" err="1"/>
              <a:t>j</a:t>
            </a:r>
            <a:r>
              <a:rPr lang="en-US" sz="3100" dirty="0"/>
              <a:t> we divide the number by 'k'. </a:t>
            </a:r>
            <a:endParaRPr lang="en-IN" sz="3100" dirty="0"/>
          </a:p>
          <a:p>
            <a:endParaRPr lang="en-US" sz="3100" dirty="0"/>
          </a:p>
          <a:p>
            <a:endParaRPr lang="en-US" sz="3100" dirty="0"/>
          </a:p>
          <a:p>
            <a:endParaRPr lang="en-US" sz="3100" dirty="0"/>
          </a:p>
        </p:txBody>
      </p:sp>
    </p:spTree>
    <p:extLst>
      <p:ext uri="{BB962C8B-B14F-4D97-AF65-F5344CB8AC3E}">
        <p14:creationId xmlns:p14="http://schemas.microsoft.com/office/powerpoint/2010/main" val="9104508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214" y="-6881"/>
            <a:ext cx="8229600" cy="987552"/>
          </a:xfrm>
        </p:spPr>
        <p:txBody>
          <a:bodyPr>
            <a:normAutofit/>
          </a:bodyPr>
          <a:lstStyle/>
          <a:p>
            <a:r>
              <a:rPr lang="en-US" dirty="0"/>
              <a:t>Method 1: Strength of Weak Ties</a:t>
            </a:r>
          </a:p>
        </p:txBody>
      </p:sp>
      <p:sp>
        <p:nvSpPr>
          <p:cNvPr id="3" name="Content Placeholder 2"/>
          <p:cNvSpPr>
            <a:spLocks noGrp="1"/>
          </p:cNvSpPr>
          <p:nvPr>
            <p:ph idx="1"/>
          </p:nvPr>
        </p:nvSpPr>
        <p:spPr>
          <a:xfrm>
            <a:off x="37215" y="1114556"/>
            <a:ext cx="8901045" cy="924081"/>
          </a:xfrm>
        </p:spPr>
        <p:txBody>
          <a:bodyPr>
            <a:noAutofit/>
          </a:bodyPr>
          <a:lstStyle/>
          <a:p>
            <a:r>
              <a:rPr lang="en-US" sz="2400" b="1" dirty="0">
                <a:solidFill>
                  <a:srgbClr val="D60093"/>
                </a:solidFill>
              </a:rPr>
              <a:t>Edge </a:t>
            </a:r>
            <a:r>
              <a:rPr lang="en-US" sz="2400" b="1" dirty="0" err="1">
                <a:solidFill>
                  <a:srgbClr val="D60093"/>
                </a:solidFill>
              </a:rPr>
              <a:t>betweenness</a:t>
            </a:r>
            <a:r>
              <a:rPr lang="en-US" sz="2400" b="1" dirty="0">
                <a:solidFill>
                  <a:srgbClr val="D60093"/>
                </a:solidFill>
              </a:rPr>
              <a:t>:</a:t>
            </a:r>
            <a:r>
              <a:rPr lang="en-US" sz="2400" dirty="0">
                <a:solidFill>
                  <a:schemeClr val="accent3"/>
                </a:solidFill>
              </a:rPr>
              <a:t> </a:t>
            </a:r>
            <a:r>
              <a:rPr lang="en-US" sz="2400" b="1" dirty="0"/>
              <a:t>Number of shortest paths passing over the edge</a:t>
            </a:r>
          </a:p>
        </p:txBody>
      </p:sp>
      <p:sp>
        <p:nvSpPr>
          <p:cNvPr id="6" name="Slide Number Placeholder 5"/>
          <p:cNvSpPr>
            <a:spLocks noGrp="1"/>
          </p:cNvSpPr>
          <p:nvPr>
            <p:ph type="sldNum" sz="quarter" idx="12"/>
          </p:nvPr>
        </p:nvSpPr>
        <p:spPr/>
        <p:txBody>
          <a:bodyPr/>
          <a:lstStyle/>
          <a:p>
            <a:fld id="{19B12225-5612-419B-A8D5-4B8EEE4C217E}" type="slidenum">
              <a:rPr lang="en-US" smtClean="0"/>
              <a:pPr/>
              <a:t>54</a:t>
            </a:fld>
            <a:endParaRPr lang="en-US"/>
          </a:p>
        </p:txBody>
      </p:sp>
      <p:pic>
        <p:nvPicPr>
          <p:cNvPr id="3074" name="Picture 2"/>
          <p:cNvPicPr>
            <a:picLocks noChangeAspect="1" noChangeArrowheads="1"/>
          </p:cNvPicPr>
          <p:nvPr/>
        </p:nvPicPr>
        <p:blipFill>
          <a:blip r:embed="rId2" cstate="print"/>
          <a:srcRect/>
          <a:stretch>
            <a:fillRect/>
          </a:stretch>
        </p:blipFill>
        <p:spPr bwMode="auto">
          <a:xfrm>
            <a:off x="328159" y="2946404"/>
            <a:ext cx="4077585" cy="2971800"/>
          </a:xfrm>
          <a:prstGeom prst="rect">
            <a:avLst/>
          </a:prstGeom>
          <a:noFill/>
          <a:ln w="9525">
            <a:noFill/>
            <a:miter lim="800000"/>
            <a:headEnd/>
            <a:tailEnd/>
          </a:ln>
        </p:spPr>
      </p:pic>
      <p:pic>
        <p:nvPicPr>
          <p:cNvPr id="9" name="Picture 2"/>
          <p:cNvPicPr>
            <a:picLocks noChangeAspect="1" noChangeArrowheads="1"/>
          </p:cNvPicPr>
          <p:nvPr/>
        </p:nvPicPr>
        <p:blipFill>
          <a:blip r:embed="rId3" cstate="print"/>
          <a:srcRect/>
          <a:stretch>
            <a:fillRect/>
          </a:stretch>
        </p:blipFill>
        <p:spPr bwMode="auto">
          <a:xfrm>
            <a:off x="4564283" y="3050562"/>
            <a:ext cx="4245429" cy="2971800"/>
          </a:xfrm>
          <a:prstGeom prst="rect">
            <a:avLst/>
          </a:prstGeom>
          <a:noFill/>
          <a:ln w="9525">
            <a:noFill/>
            <a:miter lim="800000"/>
            <a:headEnd/>
            <a:tailEnd/>
          </a:ln>
        </p:spPr>
      </p:pic>
      <p:sp>
        <p:nvSpPr>
          <p:cNvPr id="10" name="TextBox 9"/>
          <p:cNvSpPr txBox="1"/>
          <p:nvPr/>
        </p:nvSpPr>
        <p:spPr>
          <a:xfrm>
            <a:off x="328159" y="6046278"/>
            <a:ext cx="3045064"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pPr algn="ctr"/>
            <a:r>
              <a:rPr lang="en-US" b="1" dirty="0"/>
              <a:t>Edge strengths (call volume) </a:t>
            </a:r>
            <a:br>
              <a:rPr lang="en-US" b="1" dirty="0"/>
            </a:br>
            <a:r>
              <a:rPr lang="en-US" b="1" dirty="0"/>
              <a:t>in a real network</a:t>
            </a:r>
          </a:p>
        </p:txBody>
      </p:sp>
      <p:sp>
        <p:nvSpPr>
          <p:cNvPr id="11" name="TextBox 10"/>
          <p:cNvSpPr txBox="1"/>
          <p:nvPr/>
        </p:nvSpPr>
        <p:spPr>
          <a:xfrm>
            <a:off x="5550922" y="6043175"/>
            <a:ext cx="2947972"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b="1" dirty="0"/>
              <a:t>Edge </a:t>
            </a:r>
            <a:r>
              <a:rPr lang="en-US" b="1" dirty="0" err="1"/>
              <a:t>betweenness</a:t>
            </a:r>
            <a:r>
              <a:rPr lang="en-US" b="1" dirty="0"/>
              <a:t> </a:t>
            </a:r>
            <a:br>
              <a:rPr lang="en-US" b="1" dirty="0"/>
            </a:br>
            <a:r>
              <a:rPr lang="en-US" b="1" dirty="0"/>
              <a:t>in a real network</a:t>
            </a:r>
          </a:p>
        </p:txBody>
      </p:sp>
      <p:sp>
        <p:nvSpPr>
          <p:cNvPr id="12" name="Rectangle 11"/>
          <p:cNvSpPr/>
          <p:nvPr/>
        </p:nvSpPr>
        <p:spPr>
          <a:xfrm>
            <a:off x="1905000" y="2895600"/>
            <a:ext cx="609600" cy="60960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Rectangle 12"/>
          <p:cNvSpPr/>
          <p:nvPr/>
        </p:nvSpPr>
        <p:spPr>
          <a:xfrm>
            <a:off x="37215" y="2904893"/>
            <a:ext cx="609600" cy="60960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Rectangle 13"/>
          <p:cNvSpPr/>
          <p:nvPr/>
        </p:nvSpPr>
        <p:spPr>
          <a:xfrm>
            <a:off x="4564283" y="2895600"/>
            <a:ext cx="609600" cy="60960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15" name="Group 14"/>
          <p:cNvGrpSpPr/>
          <p:nvPr/>
        </p:nvGrpSpPr>
        <p:grpSpPr>
          <a:xfrm>
            <a:off x="3080556" y="2207131"/>
            <a:ext cx="2270760" cy="975360"/>
            <a:chOff x="6088632" y="2606040"/>
            <a:chExt cx="2270760" cy="975360"/>
          </a:xfrm>
        </p:grpSpPr>
        <p:cxnSp>
          <p:nvCxnSpPr>
            <p:cNvPr id="16" name="Straight Arrow Connector 15"/>
            <p:cNvCxnSpPr>
              <a:stCxn id="34" idx="5"/>
              <a:endCxn id="23" idx="1"/>
            </p:cNvCxnSpPr>
            <p:nvPr/>
          </p:nvCxnSpPr>
          <p:spPr>
            <a:xfrm>
              <a:off x="6701930" y="2762138"/>
              <a:ext cx="304772" cy="256972"/>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Arrow Connector 16"/>
            <p:cNvCxnSpPr>
              <a:stCxn id="23" idx="6"/>
              <a:endCxn id="31" idx="2"/>
            </p:cNvCxnSpPr>
            <p:nvPr/>
          </p:nvCxnSpPr>
          <p:spPr>
            <a:xfrm>
              <a:off x="7162800" y="3083768"/>
              <a:ext cx="327912" cy="101392"/>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Straight Arrow Connector 17"/>
            <p:cNvCxnSpPr>
              <a:stCxn id="34" idx="4"/>
              <a:endCxn id="35" idx="0"/>
            </p:cNvCxnSpPr>
            <p:nvPr/>
          </p:nvCxnSpPr>
          <p:spPr>
            <a:xfrm flipH="1">
              <a:off x="6561072" y="2788920"/>
              <a:ext cx="76200" cy="609600"/>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Arrow Connector 18"/>
            <p:cNvCxnSpPr>
              <a:stCxn id="35" idx="1"/>
              <a:endCxn id="24" idx="5"/>
            </p:cNvCxnSpPr>
            <p:nvPr/>
          </p:nvCxnSpPr>
          <p:spPr>
            <a:xfrm flipH="1" flipV="1">
              <a:off x="6244730" y="3234111"/>
              <a:ext cx="251684" cy="191191"/>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Arrow Connector 19"/>
            <p:cNvCxnSpPr>
              <a:stCxn id="34" idx="3"/>
              <a:endCxn id="24" idx="7"/>
            </p:cNvCxnSpPr>
            <p:nvPr/>
          </p:nvCxnSpPr>
          <p:spPr>
            <a:xfrm flipH="1">
              <a:off x="6244730" y="2762138"/>
              <a:ext cx="327884" cy="342657"/>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Arrow Connector 20"/>
            <p:cNvCxnSpPr>
              <a:stCxn id="23" idx="3"/>
              <a:endCxn id="35" idx="7"/>
            </p:cNvCxnSpPr>
            <p:nvPr/>
          </p:nvCxnSpPr>
          <p:spPr>
            <a:xfrm flipH="1">
              <a:off x="6625730" y="3148426"/>
              <a:ext cx="380972" cy="276876"/>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Arrow Connector 21"/>
            <p:cNvCxnSpPr>
              <a:stCxn id="24" idx="6"/>
              <a:endCxn id="23" idx="2"/>
            </p:cNvCxnSpPr>
            <p:nvPr/>
          </p:nvCxnSpPr>
          <p:spPr>
            <a:xfrm flipV="1">
              <a:off x="6271512" y="3083768"/>
              <a:ext cx="708408" cy="85685"/>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3" name="Oval 22"/>
            <p:cNvSpPr/>
            <p:nvPr/>
          </p:nvSpPr>
          <p:spPr>
            <a:xfrm>
              <a:off x="6979920" y="2992328"/>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24" name="Oval 23"/>
            <p:cNvSpPr/>
            <p:nvPr/>
          </p:nvSpPr>
          <p:spPr>
            <a:xfrm>
              <a:off x="6088632" y="3078013"/>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cxnSp>
          <p:nvCxnSpPr>
            <p:cNvPr id="25" name="Straight Arrow Connector 24"/>
            <p:cNvCxnSpPr>
              <a:stCxn id="30" idx="6"/>
              <a:endCxn id="32" idx="2"/>
            </p:cNvCxnSpPr>
            <p:nvPr/>
          </p:nvCxnSpPr>
          <p:spPr>
            <a:xfrm>
              <a:off x="7897166" y="2773680"/>
              <a:ext cx="279346" cy="121453"/>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31" idx="0"/>
              <a:endCxn id="30" idx="3"/>
            </p:cNvCxnSpPr>
            <p:nvPr/>
          </p:nvCxnSpPr>
          <p:spPr>
            <a:xfrm flipV="1">
              <a:off x="7582152" y="2838338"/>
              <a:ext cx="158916" cy="255382"/>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Arrow Connector 26"/>
            <p:cNvCxnSpPr>
              <a:stCxn id="31" idx="6"/>
              <a:endCxn id="33" idx="2"/>
            </p:cNvCxnSpPr>
            <p:nvPr/>
          </p:nvCxnSpPr>
          <p:spPr>
            <a:xfrm>
              <a:off x="7673592" y="3185160"/>
              <a:ext cx="426720" cy="212893"/>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30" idx="4"/>
              <a:endCxn id="33" idx="1"/>
            </p:cNvCxnSpPr>
            <p:nvPr/>
          </p:nvCxnSpPr>
          <p:spPr>
            <a:xfrm>
              <a:off x="7805726" y="2865120"/>
              <a:ext cx="321368" cy="468275"/>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Arrow Connector 28"/>
            <p:cNvCxnSpPr>
              <a:stCxn id="33" idx="0"/>
              <a:endCxn id="32" idx="4"/>
            </p:cNvCxnSpPr>
            <p:nvPr/>
          </p:nvCxnSpPr>
          <p:spPr>
            <a:xfrm flipV="1">
              <a:off x="8191752" y="2986573"/>
              <a:ext cx="76200" cy="320040"/>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0" name="Oval 29"/>
            <p:cNvSpPr/>
            <p:nvPr/>
          </p:nvSpPr>
          <p:spPr>
            <a:xfrm>
              <a:off x="7714286" y="2682240"/>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31" name="Oval 30"/>
            <p:cNvSpPr/>
            <p:nvPr/>
          </p:nvSpPr>
          <p:spPr>
            <a:xfrm>
              <a:off x="7490712" y="3093720"/>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32" name="Oval 31"/>
            <p:cNvSpPr/>
            <p:nvPr/>
          </p:nvSpPr>
          <p:spPr>
            <a:xfrm>
              <a:off x="8176512" y="2803693"/>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33" name="Oval 32"/>
            <p:cNvSpPr/>
            <p:nvPr/>
          </p:nvSpPr>
          <p:spPr>
            <a:xfrm>
              <a:off x="8100312" y="3306613"/>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34" name="Oval 33"/>
            <p:cNvSpPr/>
            <p:nvPr/>
          </p:nvSpPr>
          <p:spPr>
            <a:xfrm>
              <a:off x="6545832" y="2606040"/>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35" name="Oval 34"/>
            <p:cNvSpPr/>
            <p:nvPr/>
          </p:nvSpPr>
          <p:spPr>
            <a:xfrm>
              <a:off x="6469632" y="3398520"/>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grpSp>
      <p:grpSp>
        <p:nvGrpSpPr>
          <p:cNvPr id="4" name="Group 3"/>
          <p:cNvGrpSpPr/>
          <p:nvPr/>
        </p:nvGrpSpPr>
        <p:grpSpPr>
          <a:xfrm>
            <a:off x="3818255" y="2895362"/>
            <a:ext cx="1403521" cy="925735"/>
            <a:chOff x="7618539" y="1752600"/>
            <a:chExt cx="1403521" cy="925735"/>
          </a:xfrm>
        </p:grpSpPr>
        <p:sp>
          <p:nvSpPr>
            <p:cNvPr id="36" name="TextBox 35"/>
            <p:cNvSpPr txBox="1"/>
            <p:nvPr/>
          </p:nvSpPr>
          <p:spPr>
            <a:xfrm>
              <a:off x="7618539" y="2176754"/>
              <a:ext cx="646331" cy="338554"/>
            </a:xfrm>
            <a:prstGeom prst="rect">
              <a:avLst/>
            </a:prstGeom>
            <a:noFill/>
          </p:spPr>
          <p:txBody>
            <a:bodyPr wrap="none" rtlCol="0">
              <a:spAutoFit/>
            </a:bodyPr>
            <a:lstStyle/>
            <a:p>
              <a:r>
                <a:rPr lang="en-US" sz="1600" dirty="0">
                  <a:solidFill>
                    <a:srgbClr val="008000"/>
                  </a:solidFill>
                  <a:latin typeface="Arial" pitchFamily="34" charset="0"/>
                  <a:cs typeface="Arial" pitchFamily="34" charset="0"/>
                </a:rPr>
                <a:t>b=16</a:t>
              </a:r>
            </a:p>
          </p:txBody>
        </p:sp>
        <p:cxnSp>
          <p:nvCxnSpPr>
            <p:cNvPr id="37" name="Straight Arrow Connector 36"/>
            <p:cNvCxnSpPr/>
            <p:nvPr/>
          </p:nvCxnSpPr>
          <p:spPr>
            <a:xfrm flipV="1">
              <a:off x="7970559" y="1752600"/>
              <a:ext cx="64605" cy="457909"/>
            </a:xfrm>
            <a:prstGeom prst="straightConnector1">
              <a:avLst/>
            </a:prstGeom>
            <a:ln w="28575">
              <a:solidFill>
                <a:srgbClr val="008000"/>
              </a:solidFill>
              <a:tailEnd type="arrow"/>
            </a:ln>
          </p:spPr>
          <p:style>
            <a:lnRef idx="1">
              <a:schemeClr val="dk1"/>
            </a:lnRef>
            <a:fillRef idx="0">
              <a:schemeClr val="dk1"/>
            </a:fillRef>
            <a:effectRef idx="0">
              <a:schemeClr val="dk1"/>
            </a:effectRef>
            <a:fontRef idx="minor">
              <a:schemeClr val="tx1"/>
            </a:fontRef>
          </p:style>
        </p:cxnSp>
        <p:sp>
          <p:nvSpPr>
            <p:cNvPr id="38" name="TextBox 37"/>
            <p:cNvSpPr txBox="1"/>
            <p:nvPr/>
          </p:nvSpPr>
          <p:spPr>
            <a:xfrm>
              <a:off x="8318021" y="2339781"/>
              <a:ext cx="704039" cy="338554"/>
            </a:xfrm>
            <a:prstGeom prst="rect">
              <a:avLst/>
            </a:prstGeom>
            <a:noFill/>
          </p:spPr>
          <p:txBody>
            <a:bodyPr wrap="none" rtlCol="0">
              <a:spAutoFit/>
            </a:bodyPr>
            <a:lstStyle/>
            <a:p>
              <a:r>
                <a:rPr lang="en-US" sz="1600" dirty="0">
                  <a:solidFill>
                    <a:srgbClr val="008000"/>
                  </a:solidFill>
                  <a:latin typeface="Arial" pitchFamily="34" charset="0"/>
                  <a:cs typeface="Arial" pitchFamily="34" charset="0"/>
                </a:rPr>
                <a:t>b=7.5</a:t>
              </a:r>
            </a:p>
          </p:txBody>
        </p:sp>
        <p:cxnSp>
          <p:nvCxnSpPr>
            <p:cNvPr id="39" name="Straight Arrow Connector 38"/>
            <p:cNvCxnSpPr/>
            <p:nvPr/>
          </p:nvCxnSpPr>
          <p:spPr>
            <a:xfrm flipV="1">
              <a:off x="8573271" y="1947799"/>
              <a:ext cx="64605" cy="457909"/>
            </a:xfrm>
            <a:prstGeom prst="straightConnector1">
              <a:avLst/>
            </a:prstGeom>
            <a:ln w="28575">
              <a:solidFill>
                <a:srgbClr val="008000"/>
              </a:solidFill>
              <a:tailEnd type="arrow"/>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2683089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Edge Betweenness: Example</a:t>
            </a:r>
          </a:p>
        </p:txBody>
      </p:sp>
      <p:sp>
        <p:nvSpPr>
          <p:cNvPr id="3" name="Content Placeholder 2"/>
          <p:cNvSpPr>
            <a:spLocks noGrp="1"/>
          </p:cNvSpPr>
          <p:nvPr>
            <p:ph sz="half" idx="1"/>
          </p:nvPr>
        </p:nvSpPr>
        <p:spPr>
          <a:xfrm>
            <a:off x="114300" y="1104900"/>
            <a:ext cx="4495800" cy="5486400"/>
          </a:xfrm>
        </p:spPr>
        <p:txBody>
          <a:bodyPr>
            <a:noAutofit/>
          </a:bodyPr>
          <a:lstStyle/>
          <a:p>
            <a:r>
              <a:rPr lang="en-US" sz="3500" dirty="0"/>
              <a:t>edge </a:t>
            </a:r>
            <a:r>
              <a:rPr lang="en-US" sz="3500" dirty="0" err="1"/>
              <a:t>betweenness</a:t>
            </a:r>
            <a:r>
              <a:rPr lang="en-US" sz="3500" dirty="0"/>
              <a:t> of e(1, 2) is 6/2 + 1 = 4, as all the shortest paths from 2 to {4, 5, 6, 7, 8, 9} have to either pass e(1, 2) or e(2, 3), and e(1,2) is the shortest path between 1 and 2</a:t>
            </a:r>
          </a:p>
          <a:p>
            <a:endParaRPr lang="en-US" sz="35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1295400"/>
            <a:ext cx="3886200" cy="5105400"/>
          </a:xfrm>
          <a:prstGeom prst="rect">
            <a:avLst/>
          </a:prstGeom>
        </p:spPr>
      </p:pic>
    </p:spTree>
    <p:extLst>
      <p:ext uri="{BB962C8B-B14F-4D97-AF65-F5344CB8AC3E}">
        <p14:creationId xmlns:p14="http://schemas.microsoft.com/office/powerpoint/2010/main" val="13517777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15F19-9615-464F-B4E4-2F2C4B5DDCE7}"/>
              </a:ext>
            </a:extLst>
          </p:cNvPr>
          <p:cNvSpPr>
            <a:spLocks noGrp="1"/>
          </p:cNvSpPr>
          <p:nvPr>
            <p:ph type="title"/>
          </p:nvPr>
        </p:nvSpPr>
        <p:spPr/>
        <p:txBody>
          <a:bodyPr/>
          <a:lstStyle/>
          <a:p>
            <a:r>
              <a:rPr lang="en-US" dirty="0"/>
              <a:t>Edge </a:t>
            </a:r>
            <a:r>
              <a:rPr lang="en-US" dirty="0" err="1"/>
              <a:t>Betweennesss</a:t>
            </a:r>
            <a:endParaRPr lang="en-US" dirty="0"/>
          </a:p>
        </p:txBody>
      </p:sp>
      <p:sp>
        <p:nvSpPr>
          <p:cNvPr id="3" name="Content Placeholder 2">
            <a:extLst>
              <a:ext uri="{FF2B5EF4-FFF2-40B4-BE49-F238E27FC236}">
                <a16:creationId xmlns:a16="http://schemas.microsoft.com/office/drawing/2014/main" id="{B70E0CE4-54E4-724F-B645-8373D9913495}"/>
              </a:ext>
            </a:extLst>
          </p:cNvPr>
          <p:cNvSpPr>
            <a:spLocks noGrp="1"/>
          </p:cNvSpPr>
          <p:nvPr>
            <p:ph idx="1"/>
          </p:nvPr>
        </p:nvSpPr>
        <p:spPr>
          <a:xfrm>
            <a:off x="457200" y="1295400"/>
            <a:ext cx="8229600" cy="4800599"/>
          </a:xfrm>
        </p:spPr>
        <p:txBody>
          <a:bodyPr>
            <a:normAutofit fontScale="92500" lnSpcReduction="10000"/>
          </a:bodyPr>
          <a:lstStyle/>
          <a:p>
            <a:r>
              <a:rPr lang="en-IN" sz="4000" dirty="0"/>
              <a:t>The edge betweenness centrality (EBC) can be defined as the number of shortest paths that pass through an edge in a network. </a:t>
            </a:r>
          </a:p>
          <a:p>
            <a:pPr marL="118872" indent="0">
              <a:buNone/>
            </a:pPr>
            <a:endParaRPr lang="en-IN" sz="4000" dirty="0"/>
          </a:p>
          <a:p>
            <a:r>
              <a:rPr lang="en-IN" sz="4000" dirty="0"/>
              <a:t>Each and every edge is given an EBC score based on the shortest paths among all the nodes in the graph.</a:t>
            </a:r>
            <a:br>
              <a:rPr lang="en-IN" sz="4000" dirty="0"/>
            </a:br>
            <a:endParaRPr lang="en-US" sz="4000" dirty="0"/>
          </a:p>
        </p:txBody>
      </p:sp>
      <p:sp>
        <p:nvSpPr>
          <p:cNvPr id="4" name="Slide Number Placeholder 3">
            <a:extLst>
              <a:ext uri="{FF2B5EF4-FFF2-40B4-BE49-F238E27FC236}">
                <a16:creationId xmlns:a16="http://schemas.microsoft.com/office/drawing/2014/main" id="{5C83E3B1-B7BF-1E40-AB46-6A0613225636}"/>
              </a:ext>
            </a:extLst>
          </p:cNvPr>
          <p:cNvSpPr>
            <a:spLocks noGrp="1"/>
          </p:cNvSpPr>
          <p:nvPr>
            <p:ph type="sldNum" sz="quarter" idx="12"/>
          </p:nvPr>
        </p:nvSpPr>
        <p:spPr/>
        <p:txBody>
          <a:bodyPr/>
          <a:lstStyle/>
          <a:p>
            <a:fld id="{19B12225-5612-419B-A8D5-4B8EEE4C217E}" type="slidenum">
              <a:rPr lang="en-US" smtClean="0"/>
              <a:pPr/>
              <a:t>56</a:t>
            </a:fld>
            <a:endParaRPr lang="en-US"/>
          </a:p>
        </p:txBody>
      </p:sp>
    </p:spTree>
    <p:extLst>
      <p:ext uri="{BB962C8B-B14F-4D97-AF65-F5344CB8AC3E}">
        <p14:creationId xmlns:p14="http://schemas.microsoft.com/office/powerpoint/2010/main" val="40113024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Girvan-Newman Algorithm</a:t>
            </a:r>
            <a:endParaRPr lang="en-US" dirty="0"/>
          </a:p>
        </p:txBody>
      </p:sp>
      <p:sp>
        <p:nvSpPr>
          <p:cNvPr id="3" name="Content Placeholder 2"/>
          <p:cNvSpPr>
            <a:spLocks noGrp="1"/>
          </p:cNvSpPr>
          <p:nvPr>
            <p:ph idx="1"/>
          </p:nvPr>
        </p:nvSpPr>
        <p:spPr/>
        <p:txBody>
          <a:bodyPr>
            <a:noAutofit/>
          </a:bodyPr>
          <a:lstStyle/>
          <a:p>
            <a:pPr marL="633222" indent="-514350">
              <a:buFont typeface="+mj-lt"/>
              <a:buAutoNum type="arabicPeriod"/>
            </a:pPr>
            <a:r>
              <a:rPr lang="en-US" sz="4100" dirty="0"/>
              <a:t>Calculate edge </a:t>
            </a:r>
            <a:r>
              <a:rPr lang="en-US" sz="4100" dirty="0" err="1"/>
              <a:t>betweenness</a:t>
            </a:r>
            <a:r>
              <a:rPr lang="en-US" sz="4100" dirty="0"/>
              <a:t> for all edges in the graph.</a:t>
            </a:r>
          </a:p>
          <a:p>
            <a:pPr marL="633222" indent="-514350">
              <a:buFont typeface="+mj-lt"/>
              <a:buAutoNum type="arabicPeriod"/>
            </a:pPr>
            <a:r>
              <a:rPr lang="en-US" sz="4100" dirty="0"/>
              <a:t>Remove the edge with the highest </a:t>
            </a:r>
            <a:r>
              <a:rPr lang="en-US" sz="4100" dirty="0" err="1"/>
              <a:t>betweenness</a:t>
            </a:r>
            <a:r>
              <a:rPr lang="en-US" sz="4100" dirty="0"/>
              <a:t>.</a:t>
            </a:r>
          </a:p>
          <a:p>
            <a:pPr marL="633222" indent="-514350">
              <a:buFont typeface="+mj-lt"/>
              <a:buAutoNum type="arabicPeriod"/>
            </a:pPr>
            <a:r>
              <a:rPr lang="en-US" sz="4100" dirty="0"/>
              <a:t>Recalculate </a:t>
            </a:r>
            <a:r>
              <a:rPr lang="en-US" sz="4100" dirty="0" err="1"/>
              <a:t>betweenness</a:t>
            </a:r>
            <a:r>
              <a:rPr lang="en-US" sz="4100" dirty="0"/>
              <a:t> for all edges affected by the edge removal.</a:t>
            </a:r>
          </a:p>
          <a:p>
            <a:pPr marL="633222" indent="-514350">
              <a:buFont typeface="+mj-lt"/>
              <a:buAutoNum type="arabicPeriod"/>
            </a:pPr>
            <a:r>
              <a:rPr lang="en-US" sz="4100" dirty="0"/>
              <a:t>Repeat until all edges are removed.</a:t>
            </a:r>
          </a:p>
          <a:p>
            <a:pPr marL="633222" indent="-514350">
              <a:buFont typeface="+mj-lt"/>
              <a:buAutoNum type="arabicPeriod"/>
            </a:pPr>
            <a:endParaRPr lang="en-US" sz="4100" dirty="0"/>
          </a:p>
        </p:txBody>
      </p:sp>
    </p:spTree>
    <p:extLst>
      <p:ext uri="{BB962C8B-B14F-4D97-AF65-F5344CB8AC3E}">
        <p14:creationId xmlns:p14="http://schemas.microsoft.com/office/powerpoint/2010/main" val="15172445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Girvan-Newman Algorithm</a:t>
            </a:r>
            <a:endParaRPr lang="en-US" dirty="0"/>
          </a:p>
        </p:txBody>
      </p:sp>
      <p:sp>
        <p:nvSpPr>
          <p:cNvPr id="3" name="Content Placeholder 2"/>
          <p:cNvSpPr>
            <a:spLocks noGrp="1"/>
          </p:cNvSpPr>
          <p:nvPr>
            <p:ph idx="1"/>
          </p:nvPr>
        </p:nvSpPr>
        <p:spPr>
          <a:xfrm>
            <a:off x="190500" y="1063752"/>
            <a:ext cx="8877300" cy="5641848"/>
          </a:xfrm>
        </p:spPr>
        <p:txBody>
          <a:bodyPr>
            <a:noAutofit/>
          </a:bodyPr>
          <a:lstStyle/>
          <a:p>
            <a:pPr lvl="0"/>
            <a:r>
              <a:rPr lang="en-US" sz="2900" dirty="0"/>
              <a:t>Calculate (EB)  score for all edges in the graph. We can store it in a distance matrix as usual. </a:t>
            </a:r>
            <a:endParaRPr lang="en-IN" sz="2900" dirty="0"/>
          </a:p>
          <a:p>
            <a:pPr lvl="0"/>
            <a:r>
              <a:rPr lang="en-US" sz="2900" dirty="0"/>
              <a:t>Identify edge with highest EB score and remove it. </a:t>
            </a:r>
          </a:p>
          <a:p>
            <a:pPr lvl="0"/>
            <a:r>
              <a:rPr lang="en-US" sz="2900" dirty="0"/>
              <a:t>If several edges with the same high EB score, all of them can be removed in one step. </a:t>
            </a:r>
          </a:p>
          <a:p>
            <a:pPr lvl="0"/>
            <a:r>
              <a:rPr lang="en-US" sz="2900" dirty="0"/>
              <a:t>If this causes the graph to separate into disconnected  </a:t>
            </a:r>
            <a:r>
              <a:rPr lang="en-US" sz="2900" dirty="0" err="1"/>
              <a:t>subgraphs</a:t>
            </a:r>
            <a:r>
              <a:rPr lang="en-US" sz="2900" dirty="0"/>
              <a:t>, these form first level communities. </a:t>
            </a:r>
            <a:endParaRPr lang="en-IN" sz="2900" dirty="0"/>
          </a:p>
          <a:p>
            <a:pPr lvl="0"/>
            <a:r>
              <a:rPr lang="en-US" sz="2900" dirty="0" err="1"/>
              <a:t>Recompute</a:t>
            </a:r>
            <a:r>
              <a:rPr lang="en-US" sz="2900" dirty="0"/>
              <a:t> the EB score for all the remaining edges.  </a:t>
            </a:r>
            <a:endParaRPr lang="en-IN" sz="2900" dirty="0"/>
          </a:p>
          <a:p>
            <a:pPr lvl="0"/>
            <a:r>
              <a:rPr lang="en-US" sz="2900" dirty="0"/>
              <a:t>Repeat from step 2.  </a:t>
            </a:r>
          </a:p>
          <a:p>
            <a:pPr lvl="0"/>
            <a:r>
              <a:rPr lang="en-US" sz="2900" dirty="0"/>
              <a:t>Continue until the graph is partitioned into as many communities as desired or the highest EB score is below a pre defined threshold value. </a:t>
            </a:r>
            <a:endParaRPr lang="en-IN" sz="2900" dirty="0"/>
          </a:p>
          <a:p>
            <a:endParaRPr lang="en-US" sz="2900" dirty="0"/>
          </a:p>
          <a:p>
            <a:endParaRPr lang="en-US" sz="2900" dirty="0"/>
          </a:p>
        </p:txBody>
      </p:sp>
    </p:spTree>
    <p:extLst>
      <p:ext uri="{BB962C8B-B14F-4D97-AF65-F5344CB8AC3E}">
        <p14:creationId xmlns:p14="http://schemas.microsoft.com/office/powerpoint/2010/main" val="2454911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17" y="114253"/>
            <a:ext cx="8867068" cy="838200"/>
          </a:xfrm>
        </p:spPr>
        <p:txBody>
          <a:bodyPr>
            <a:noAutofit/>
          </a:bodyPr>
          <a:lstStyle/>
          <a:p>
            <a:pPr algn="ctr"/>
            <a:r>
              <a:rPr lang="en-US" sz="3600" dirty="0"/>
              <a:t>Edge </a:t>
            </a:r>
            <a:r>
              <a:rPr lang="en-US" sz="3600" dirty="0" err="1"/>
              <a:t>Betweenness</a:t>
            </a:r>
            <a:r>
              <a:rPr lang="en-US" sz="3600" dirty="0"/>
              <a:t> Clustering: Example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1066800"/>
            <a:ext cx="2684861" cy="2654139"/>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9245" y="3980965"/>
            <a:ext cx="3736592" cy="2648435"/>
          </a:xfrm>
          <a:prstGeom prst="rect">
            <a:avLst/>
          </a:prstGeom>
        </p:spPr>
      </p:pic>
      <p:sp>
        <p:nvSpPr>
          <p:cNvPr id="7" name="TextBox 6"/>
          <p:cNvSpPr txBox="1"/>
          <p:nvPr/>
        </p:nvSpPr>
        <p:spPr>
          <a:xfrm>
            <a:off x="4448946" y="3922322"/>
            <a:ext cx="4390254" cy="646331"/>
          </a:xfrm>
          <a:prstGeom prst="rect">
            <a:avLst/>
          </a:prstGeom>
          <a:noFill/>
        </p:spPr>
        <p:txBody>
          <a:bodyPr wrap="square" rtlCol="0">
            <a:spAutoFit/>
          </a:bodyPr>
          <a:lstStyle/>
          <a:p>
            <a:r>
              <a:rPr lang="en-US" dirty="0">
                <a:solidFill>
                  <a:srgbClr val="FF0000"/>
                </a:solidFill>
              </a:rPr>
              <a:t>the first edge that needs to be removed is e(4, 5) (or e(4, 6))</a:t>
            </a:r>
          </a:p>
        </p:txBody>
      </p:sp>
      <p:sp>
        <p:nvSpPr>
          <p:cNvPr id="8" name="TextBox 7"/>
          <p:cNvSpPr txBox="1"/>
          <p:nvPr/>
        </p:nvSpPr>
        <p:spPr>
          <a:xfrm>
            <a:off x="4667865" y="1066800"/>
            <a:ext cx="2702984" cy="369332"/>
          </a:xfrm>
          <a:prstGeom prst="rect">
            <a:avLst/>
          </a:prstGeom>
          <a:noFill/>
        </p:spPr>
        <p:txBody>
          <a:bodyPr wrap="none" rtlCol="0">
            <a:spAutoFit/>
          </a:bodyPr>
          <a:lstStyle/>
          <a:p>
            <a:r>
              <a:rPr lang="en-US" b="1" dirty="0">
                <a:solidFill>
                  <a:srgbClr val="FF0000"/>
                </a:solidFill>
              </a:rPr>
              <a:t>Initial betweenness value</a:t>
            </a:r>
          </a:p>
        </p:txBody>
      </p:sp>
      <p:sp>
        <p:nvSpPr>
          <p:cNvPr id="9" name="Right Arrow 8"/>
          <p:cNvSpPr/>
          <p:nvPr/>
        </p:nvSpPr>
        <p:spPr>
          <a:xfrm>
            <a:off x="3547182" y="2092749"/>
            <a:ext cx="822960" cy="344638"/>
          </a:xfrm>
          <a:prstGeom prst="rightArrow">
            <a:avLst/>
          </a:prstGeom>
          <a:ln/>
        </p:spPr>
        <p:style>
          <a:lnRef idx="1">
            <a:schemeClr val="accent1"/>
          </a:lnRef>
          <a:fillRef idx="3">
            <a:schemeClr val="accent1"/>
          </a:fillRef>
          <a:effectRef idx="2">
            <a:schemeClr val="accent1"/>
          </a:effectRef>
          <a:fontRef idx="minor">
            <a:schemeClr val="lt1"/>
          </a:fontRef>
        </p:style>
      </p:sp>
      <p:sp>
        <p:nvSpPr>
          <p:cNvPr id="11" name="Left Arrow 10"/>
          <p:cNvSpPr/>
          <p:nvPr/>
        </p:nvSpPr>
        <p:spPr>
          <a:xfrm>
            <a:off x="3218433" y="4619622"/>
            <a:ext cx="1173480" cy="411480"/>
          </a:xfrm>
          <a:prstGeom prst="leftArrow">
            <a:avLst/>
          </a:prstGeom>
          <a:ln/>
        </p:spPr>
        <p:style>
          <a:lnRef idx="1">
            <a:schemeClr val="accent1"/>
          </a:lnRef>
          <a:fillRef idx="3">
            <a:schemeClr val="accent1"/>
          </a:fillRef>
          <a:effectRef idx="2">
            <a:schemeClr val="accent1"/>
          </a:effectRef>
          <a:fontRef idx="minor">
            <a:schemeClr val="lt1"/>
          </a:fontRef>
        </p:style>
      </p:sp>
      <p:pic>
        <p:nvPicPr>
          <p:cNvPr id="3" name="Picture 2"/>
          <p:cNvPicPr>
            <a:picLocks noChangeAspect="1"/>
          </p:cNvPicPr>
          <p:nvPr/>
        </p:nvPicPr>
        <p:blipFill>
          <a:blip r:embed="rId4" cstate="print">
            <a:clrChange>
              <a:clrFrom>
                <a:srgbClr val="FFFFFF"/>
              </a:clrFrom>
              <a:clrTo>
                <a:srgbClr val="FFFFFF">
                  <a:alpha val="0"/>
                </a:srgbClr>
              </a:clrTo>
            </a:clrChange>
          </a:blip>
          <a:stretch>
            <a:fillRect/>
          </a:stretch>
        </p:blipFill>
        <p:spPr>
          <a:xfrm>
            <a:off x="4486551" y="1359580"/>
            <a:ext cx="4433533" cy="2450800"/>
          </a:xfrm>
          <a:prstGeom prst="rect">
            <a:avLst/>
          </a:prstGeom>
        </p:spPr>
      </p:pic>
      <p:sp>
        <p:nvSpPr>
          <p:cNvPr id="13" name="TextBox 12"/>
          <p:cNvSpPr txBox="1"/>
          <p:nvPr/>
        </p:nvSpPr>
        <p:spPr>
          <a:xfrm>
            <a:off x="4573744" y="4623694"/>
            <a:ext cx="4363428" cy="923330"/>
          </a:xfrm>
          <a:prstGeom prst="rect">
            <a:avLst/>
          </a:prstGeom>
          <a:noFill/>
        </p:spPr>
        <p:txBody>
          <a:bodyPr wrap="square" rtlCol="0">
            <a:spAutoFit/>
          </a:bodyPr>
          <a:lstStyle/>
          <a:p>
            <a:r>
              <a:rPr lang="en-US" dirty="0">
                <a:solidFill>
                  <a:srgbClr val="7030A0"/>
                </a:solidFill>
              </a:rPr>
              <a:t>By removing e(4, 5), we compute the edge </a:t>
            </a:r>
            <a:r>
              <a:rPr lang="en-US" dirty="0" err="1">
                <a:solidFill>
                  <a:srgbClr val="7030A0"/>
                </a:solidFill>
              </a:rPr>
              <a:t>betweenness</a:t>
            </a:r>
            <a:r>
              <a:rPr lang="en-US" dirty="0">
                <a:solidFill>
                  <a:srgbClr val="7030A0"/>
                </a:solidFill>
              </a:rPr>
              <a:t> once again; this time, e(4, 6) has the highest </a:t>
            </a:r>
            <a:r>
              <a:rPr lang="en-US" dirty="0" err="1">
                <a:solidFill>
                  <a:srgbClr val="7030A0"/>
                </a:solidFill>
              </a:rPr>
              <a:t>betweenness</a:t>
            </a:r>
            <a:r>
              <a:rPr lang="en-US" dirty="0">
                <a:solidFill>
                  <a:srgbClr val="7030A0"/>
                </a:solidFill>
              </a:rPr>
              <a:t> value: 20.</a:t>
            </a:r>
          </a:p>
        </p:txBody>
      </p:sp>
      <p:sp>
        <p:nvSpPr>
          <p:cNvPr id="14" name="TextBox 13"/>
          <p:cNvSpPr txBox="1"/>
          <p:nvPr/>
        </p:nvSpPr>
        <p:spPr>
          <a:xfrm>
            <a:off x="4080118" y="5673076"/>
            <a:ext cx="4857054" cy="923330"/>
          </a:xfrm>
          <a:prstGeom prst="rect">
            <a:avLst/>
          </a:prstGeom>
          <a:noFill/>
        </p:spPr>
        <p:txBody>
          <a:bodyPr wrap="square" rtlCol="0">
            <a:spAutoFit/>
          </a:bodyPr>
          <a:lstStyle/>
          <a:p>
            <a:r>
              <a:rPr lang="en-US" dirty="0">
                <a:solidFill>
                  <a:srgbClr val="FF0000"/>
                </a:solidFill>
              </a:rPr>
              <a:t>This is because all shortest paths between nodes {1,2,3,4} to nodes {5,6,7,8,9} must pass e(4, 6);</a:t>
            </a:r>
          </a:p>
          <a:p>
            <a:r>
              <a:rPr lang="en-US" dirty="0">
                <a:solidFill>
                  <a:srgbClr val="FF0000"/>
                </a:solidFill>
              </a:rPr>
              <a:t>therefore, it has </a:t>
            </a:r>
            <a:r>
              <a:rPr lang="en-US" dirty="0" err="1">
                <a:solidFill>
                  <a:srgbClr val="FF0000"/>
                </a:solidFill>
              </a:rPr>
              <a:t>betweenness</a:t>
            </a:r>
            <a:r>
              <a:rPr lang="en-US" dirty="0">
                <a:solidFill>
                  <a:srgbClr val="FF0000"/>
                </a:solidFill>
              </a:rPr>
              <a:t> 4*5 = 20.</a:t>
            </a:r>
          </a:p>
        </p:txBody>
      </p:sp>
    </p:spTree>
    <p:extLst>
      <p:ext uri="{BB962C8B-B14F-4D97-AF65-F5344CB8AC3E}">
        <p14:creationId xmlns:p14="http://schemas.microsoft.com/office/powerpoint/2010/main" val="450395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73EE60-8F8F-7C42-AFBE-FB6579B0FB37}"/>
              </a:ext>
            </a:extLst>
          </p:cNvPr>
          <p:cNvSpPr>
            <a:spLocks noGrp="1"/>
          </p:cNvSpPr>
          <p:nvPr>
            <p:ph type="sldNum" sz="quarter" idx="12"/>
          </p:nvPr>
        </p:nvSpPr>
        <p:spPr/>
        <p:txBody>
          <a:bodyPr/>
          <a:lstStyle/>
          <a:p>
            <a:fld id="{19B12225-5612-419B-A8D5-4B8EEE4C217E}" type="slidenum">
              <a:rPr lang="en-US" smtClean="0"/>
              <a:pPr/>
              <a:t>6</a:t>
            </a:fld>
            <a:endParaRPr lang="en-US"/>
          </a:p>
        </p:txBody>
      </p:sp>
      <p:pic>
        <p:nvPicPr>
          <p:cNvPr id="3" name="Picture 2" descr="Social-Media-Landscape-2023 (1) - Tourisme Culturel">
            <a:extLst>
              <a:ext uri="{FF2B5EF4-FFF2-40B4-BE49-F238E27FC236}">
                <a16:creationId xmlns:a16="http://schemas.microsoft.com/office/drawing/2014/main" id="{5BBB08B3-4FC6-67B1-EF43-8F62E4229F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562" y="381000"/>
            <a:ext cx="8763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4663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a:t>
            </a:r>
          </a:p>
        </p:txBody>
      </p:sp>
      <p:sp>
        <p:nvSpPr>
          <p:cNvPr id="3" name="Content Placeholder 2"/>
          <p:cNvSpPr>
            <a:spLocks noGrp="1"/>
          </p:cNvSpPr>
          <p:nvPr>
            <p:ph idx="1"/>
          </p:nvPr>
        </p:nvSpPr>
        <p:spPr>
          <a:xfrm>
            <a:off x="152400" y="1097833"/>
            <a:ext cx="8785860" cy="5485847"/>
          </a:xfrm>
        </p:spPr>
        <p:txBody>
          <a:bodyPr>
            <a:normAutofit fontScale="92500" lnSpcReduction="20000"/>
          </a:bodyPr>
          <a:lstStyle/>
          <a:p>
            <a:r>
              <a:rPr lang="en-US" dirty="0"/>
              <a:t>The major cost for the above algorithm is finding the EB score for every edge in the graph. </a:t>
            </a:r>
          </a:p>
          <a:p>
            <a:r>
              <a:rPr lang="en-US" dirty="0"/>
              <a:t>We need to find the number of shortest paths from all nodes. </a:t>
            </a:r>
          </a:p>
          <a:p>
            <a:r>
              <a:rPr lang="en-US" dirty="0"/>
              <a:t>Girvan and Newman proposed a faster algorithm based on use of  Breadth First Search (BFS) algorithm. </a:t>
            </a:r>
          </a:p>
          <a:p>
            <a:r>
              <a:rPr lang="en-US" dirty="0"/>
              <a:t>For each node </a:t>
            </a:r>
            <a:r>
              <a:rPr lang="en-US" i="1" dirty="0"/>
              <a:t>N</a:t>
            </a:r>
            <a:r>
              <a:rPr lang="en-US" dirty="0"/>
              <a:t> in the graph</a:t>
            </a:r>
            <a:endParaRPr lang="en-IN" dirty="0"/>
          </a:p>
          <a:p>
            <a:pPr lvl="1"/>
            <a:r>
              <a:rPr lang="en-US" dirty="0"/>
              <a:t>Perform breadth-first search of graph starting at node </a:t>
            </a:r>
            <a:r>
              <a:rPr lang="en-US" i="1" dirty="0"/>
              <a:t>N</a:t>
            </a:r>
            <a:endParaRPr lang="en-IN" dirty="0"/>
          </a:p>
          <a:p>
            <a:pPr lvl="1"/>
            <a:r>
              <a:rPr lang="en-US" dirty="0"/>
              <a:t>Determine the number of shortest paths from </a:t>
            </a:r>
            <a:r>
              <a:rPr lang="en-US" i="1" dirty="0"/>
              <a:t>N</a:t>
            </a:r>
            <a:r>
              <a:rPr lang="en-US" dirty="0"/>
              <a:t> to every other node</a:t>
            </a:r>
            <a:endParaRPr lang="en-IN" dirty="0"/>
          </a:p>
          <a:p>
            <a:pPr lvl="1"/>
            <a:r>
              <a:rPr lang="en-US" dirty="0"/>
              <a:t>Based on these numbers, determine the amount of flow from </a:t>
            </a:r>
            <a:r>
              <a:rPr lang="en-US" i="1" dirty="0"/>
              <a:t>N</a:t>
            </a:r>
            <a:r>
              <a:rPr lang="en-US" dirty="0"/>
              <a:t> to all other nodes that use each edge</a:t>
            </a:r>
            <a:endParaRPr lang="en-IN" dirty="0"/>
          </a:p>
          <a:p>
            <a:pPr lvl="1"/>
            <a:r>
              <a:rPr lang="en-US" dirty="0"/>
              <a:t>Divide sum of flow of all edges by 2 </a:t>
            </a:r>
            <a:endParaRPr lang="en-IN" dirty="0"/>
          </a:p>
          <a:p>
            <a:endParaRPr lang="en-US" dirty="0"/>
          </a:p>
        </p:txBody>
      </p:sp>
      <p:sp>
        <p:nvSpPr>
          <p:cNvPr id="4" name="Slide Number Placeholder 3"/>
          <p:cNvSpPr>
            <a:spLocks noGrp="1"/>
          </p:cNvSpPr>
          <p:nvPr>
            <p:ph type="sldNum" sz="quarter" idx="12"/>
          </p:nvPr>
        </p:nvSpPr>
        <p:spPr/>
        <p:txBody>
          <a:bodyPr/>
          <a:lstStyle/>
          <a:p>
            <a:fld id="{19B12225-5612-419B-A8D5-4B8EEE4C217E}" type="slidenum">
              <a:rPr lang="en-US" smtClean="0"/>
              <a:pPr/>
              <a:t>60</a:t>
            </a:fld>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Girvan Newman method: </a:t>
            </a:r>
            <a:r>
              <a:rPr lang="en-US" dirty="0"/>
              <a:t>E</a:t>
            </a:r>
            <a:r>
              <a:rPr lang="en-US" b="1" dirty="0"/>
              <a:t>xample</a:t>
            </a:r>
          </a:p>
        </p:txBody>
      </p:sp>
      <p:pic>
        <p:nvPicPr>
          <p:cNvPr id="4" name="Picture 3"/>
          <p:cNvPicPr>
            <a:picLocks noChangeAspect="1"/>
          </p:cNvPicPr>
          <p:nvPr/>
        </p:nvPicPr>
        <p:blipFill>
          <a:blip r:embed="rId2"/>
          <a:stretch>
            <a:fillRect/>
          </a:stretch>
        </p:blipFill>
        <p:spPr>
          <a:xfrm>
            <a:off x="965200" y="1498600"/>
            <a:ext cx="7213600" cy="3860800"/>
          </a:xfrm>
          <a:prstGeom prst="rect">
            <a:avLst/>
          </a:prstGeom>
        </p:spPr>
      </p:pic>
      <p:sp>
        <p:nvSpPr>
          <p:cNvPr id="5" name="TextBox 4"/>
          <p:cNvSpPr txBox="1"/>
          <p:nvPr/>
        </p:nvSpPr>
        <p:spPr>
          <a:xfrm>
            <a:off x="805106" y="5528020"/>
            <a:ext cx="2830898" cy="369332"/>
          </a:xfrm>
          <a:prstGeom prst="rect">
            <a:avLst/>
          </a:prstGeom>
          <a:noFill/>
        </p:spPr>
        <p:txBody>
          <a:bodyPr wrap="none" rtlCol="0">
            <a:spAutoFit/>
          </a:bodyPr>
          <a:lstStyle/>
          <a:p>
            <a:r>
              <a:rPr lang="en-US" dirty="0"/>
              <a:t>Betweenness(7-8)= 7x7 = 49</a:t>
            </a:r>
          </a:p>
        </p:txBody>
      </p:sp>
      <p:sp>
        <p:nvSpPr>
          <p:cNvPr id="6" name="TextBox 5"/>
          <p:cNvSpPr txBox="1"/>
          <p:nvPr/>
        </p:nvSpPr>
        <p:spPr>
          <a:xfrm>
            <a:off x="651846" y="5897352"/>
            <a:ext cx="8492154" cy="369332"/>
          </a:xfrm>
          <a:prstGeom prst="rect">
            <a:avLst/>
          </a:prstGeom>
          <a:noFill/>
        </p:spPr>
        <p:txBody>
          <a:bodyPr wrap="none" rtlCol="0">
            <a:spAutoFit/>
          </a:bodyPr>
          <a:lstStyle/>
          <a:p>
            <a:r>
              <a:rPr lang="en-US" dirty="0"/>
              <a:t>Betweenness(3-7)=betweenness(6-7)=betweenness(8-9) = betweenness(8-12)= 3X11=33</a:t>
            </a:r>
          </a:p>
        </p:txBody>
      </p:sp>
      <p:sp>
        <p:nvSpPr>
          <p:cNvPr id="8" name="TextBox 7"/>
          <p:cNvSpPr txBox="1"/>
          <p:nvPr/>
        </p:nvSpPr>
        <p:spPr>
          <a:xfrm>
            <a:off x="4151754" y="5528020"/>
            <a:ext cx="2915544" cy="369332"/>
          </a:xfrm>
          <a:prstGeom prst="rect">
            <a:avLst/>
          </a:prstGeom>
          <a:noFill/>
        </p:spPr>
        <p:txBody>
          <a:bodyPr wrap="none" rtlCol="0">
            <a:spAutoFit/>
          </a:bodyPr>
          <a:lstStyle/>
          <a:p>
            <a:r>
              <a:rPr lang="en-US" dirty="0"/>
              <a:t>Betweenness(1-3) = 1X12=12</a:t>
            </a:r>
          </a:p>
        </p:txBody>
      </p:sp>
    </p:spTree>
    <p:extLst>
      <p:ext uri="{BB962C8B-B14F-4D97-AF65-F5344CB8AC3E}">
        <p14:creationId xmlns:p14="http://schemas.microsoft.com/office/powerpoint/2010/main" val="34753445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Girvan Newman method: example</a:t>
            </a:r>
          </a:p>
        </p:txBody>
      </p:sp>
      <p:sp>
        <p:nvSpPr>
          <p:cNvPr id="6" name="TextBox 5"/>
          <p:cNvSpPr txBox="1"/>
          <p:nvPr/>
        </p:nvSpPr>
        <p:spPr>
          <a:xfrm>
            <a:off x="304800" y="5842660"/>
            <a:ext cx="7529625" cy="830997"/>
          </a:xfrm>
          <a:prstGeom prst="rect">
            <a:avLst/>
          </a:prstGeom>
          <a:noFill/>
        </p:spPr>
        <p:txBody>
          <a:bodyPr wrap="none" rtlCol="0">
            <a:spAutoFit/>
          </a:bodyPr>
          <a:lstStyle/>
          <a:p>
            <a:r>
              <a:rPr lang="en-US" sz="2400" dirty="0"/>
              <a:t>Betweenness(3-7)=betweenness(6-7)=betweenness(8-9) =</a:t>
            </a:r>
          </a:p>
          <a:p>
            <a:r>
              <a:rPr lang="en-US" sz="2400" dirty="0"/>
              <a:t> betweenness(8-12)= 3X4=12</a:t>
            </a:r>
          </a:p>
        </p:txBody>
      </p:sp>
      <p:sp>
        <p:nvSpPr>
          <p:cNvPr id="8" name="TextBox 7"/>
          <p:cNvSpPr txBox="1"/>
          <p:nvPr/>
        </p:nvSpPr>
        <p:spPr>
          <a:xfrm>
            <a:off x="457200" y="5454650"/>
            <a:ext cx="3498073" cy="461665"/>
          </a:xfrm>
          <a:prstGeom prst="rect">
            <a:avLst/>
          </a:prstGeom>
          <a:noFill/>
        </p:spPr>
        <p:txBody>
          <a:bodyPr wrap="none" rtlCol="0">
            <a:spAutoFit/>
          </a:bodyPr>
          <a:lstStyle/>
          <a:p>
            <a:r>
              <a:rPr lang="en-US" sz="2400" dirty="0"/>
              <a:t>Betweenness(1-3) = 1X5=5</a:t>
            </a:r>
          </a:p>
        </p:txBody>
      </p:sp>
      <p:pic>
        <p:nvPicPr>
          <p:cNvPr id="7" name="Picture 6"/>
          <p:cNvPicPr>
            <a:picLocks noChangeAspect="1"/>
          </p:cNvPicPr>
          <p:nvPr/>
        </p:nvPicPr>
        <p:blipFill>
          <a:blip r:embed="rId3"/>
          <a:stretch>
            <a:fillRect/>
          </a:stretch>
        </p:blipFill>
        <p:spPr>
          <a:xfrm>
            <a:off x="651846" y="1435100"/>
            <a:ext cx="7425354" cy="4051300"/>
          </a:xfrm>
          <a:prstGeom prst="rect">
            <a:avLst/>
          </a:prstGeom>
        </p:spPr>
      </p:pic>
    </p:spTree>
    <p:extLst>
      <p:ext uri="{BB962C8B-B14F-4D97-AF65-F5344CB8AC3E}">
        <p14:creationId xmlns:p14="http://schemas.microsoft.com/office/powerpoint/2010/main" val="33636322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458200" cy="1143000"/>
          </a:xfrm>
        </p:spPr>
        <p:txBody>
          <a:bodyPr>
            <a:normAutofit fontScale="90000"/>
          </a:bodyPr>
          <a:lstStyle/>
          <a:p>
            <a:r>
              <a:rPr lang="en-US" b="1" dirty="0"/>
              <a:t>Girvan Newman method: example</a:t>
            </a:r>
          </a:p>
        </p:txBody>
      </p:sp>
      <p:sp>
        <p:nvSpPr>
          <p:cNvPr id="8" name="TextBox 7"/>
          <p:cNvSpPr txBox="1"/>
          <p:nvPr/>
        </p:nvSpPr>
        <p:spPr>
          <a:xfrm>
            <a:off x="2743200" y="5867400"/>
            <a:ext cx="5369996" cy="584775"/>
          </a:xfrm>
          <a:prstGeom prst="rect">
            <a:avLst/>
          </a:prstGeom>
          <a:noFill/>
        </p:spPr>
        <p:txBody>
          <a:bodyPr wrap="none" rtlCol="0">
            <a:spAutoFit/>
          </a:bodyPr>
          <a:lstStyle/>
          <a:p>
            <a:r>
              <a:rPr lang="en-US" sz="3200" dirty="0" err="1"/>
              <a:t>Betweenness</a:t>
            </a:r>
            <a:r>
              <a:rPr lang="en-US" sz="3200" dirty="0"/>
              <a:t> of every edge = 1</a:t>
            </a:r>
          </a:p>
        </p:txBody>
      </p:sp>
      <p:pic>
        <p:nvPicPr>
          <p:cNvPr id="9" name="Picture 8"/>
          <p:cNvPicPr>
            <a:picLocks noChangeAspect="1"/>
          </p:cNvPicPr>
          <p:nvPr/>
        </p:nvPicPr>
        <p:blipFill>
          <a:blip r:embed="rId3"/>
          <a:stretch>
            <a:fillRect/>
          </a:stretch>
        </p:blipFill>
        <p:spPr>
          <a:xfrm>
            <a:off x="76200" y="1466850"/>
            <a:ext cx="8839200" cy="3924300"/>
          </a:xfrm>
          <a:prstGeom prst="rect">
            <a:avLst/>
          </a:prstGeom>
        </p:spPr>
      </p:pic>
      <p:pic>
        <p:nvPicPr>
          <p:cNvPr id="5" name="Picture 4">
            <a:extLst>
              <a:ext uri="{FF2B5EF4-FFF2-40B4-BE49-F238E27FC236}">
                <a16:creationId xmlns:a16="http://schemas.microsoft.com/office/drawing/2014/main" id="{1D0D5C58-22FC-1C4C-90AC-3008C04FD1C3}"/>
              </a:ext>
            </a:extLst>
          </p:cNvPr>
          <p:cNvPicPr>
            <a:picLocks noChangeAspect="1"/>
          </p:cNvPicPr>
          <p:nvPr/>
        </p:nvPicPr>
        <p:blipFill>
          <a:blip r:embed="rId3"/>
          <a:stretch>
            <a:fillRect/>
          </a:stretch>
        </p:blipFill>
        <p:spPr>
          <a:xfrm>
            <a:off x="266700" y="1507589"/>
            <a:ext cx="8839200" cy="3924300"/>
          </a:xfrm>
          <a:prstGeom prst="rect">
            <a:avLst/>
          </a:prstGeom>
        </p:spPr>
      </p:pic>
      <p:pic>
        <p:nvPicPr>
          <p:cNvPr id="6" name="Picture 5">
            <a:extLst>
              <a:ext uri="{FF2B5EF4-FFF2-40B4-BE49-F238E27FC236}">
                <a16:creationId xmlns:a16="http://schemas.microsoft.com/office/drawing/2014/main" id="{B7FE2634-D6D3-4A4E-928B-517B098E8772}"/>
              </a:ext>
            </a:extLst>
          </p:cNvPr>
          <p:cNvPicPr>
            <a:picLocks noChangeAspect="1"/>
          </p:cNvPicPr>
          <p:nvPr/>
        </p:nvPicPr>
        <p:blipFill>
          <a:blip r:embed="rId3"/>
          <a:stretch>
            <a:fillRect/>
          </a:stretch>
        </p:blipFill>
        <p:spPr>
          <a:xfrm>
            <a:off x="99951" y="1530350"/>
            <a:ext cx="8839200" cy="3924300"/>
          </a:xfrm>
          <a:prstGeom prst="rect">
            <a:avLst/>
          </a:prstGeom>
        </p:spPr>
      </p:pic>
    </p:spTree>
    <p:extLst>
      <p:ext uri="{BB962C8B-B14F-4D97-AF65-F5344CB8AC3E}">
        <p14:creationId xmlns:p14="http://schemas.microsoft.com/office/powerpoint/2010/main" val="34005999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382000" cy="838200"/>
          </a:xfrm>
        </p:spPr>
        <p:txBody>
          <a:bodyPr>
            <a:normAutofit fontScale="90000"/>
          </a:bodyPr>
          <a:lstStyle/>
          <a:p>
            <a:r>
              <a:rPr lang="en-US" b="1" dirty="0"/>
              <a:t>Girvan Newman method: example</a:t>
            </a:r>
          </a:p>
        </p:txBody>
      </p:sp>
      <p:pic>
        <p:nvPicPr>
          <p:cNvPr id="5" name="Picture 4"/>
          <p:cNvPicPr>
            <a:picLocks noChangeAspect="1"/>
          </p:cNvPicPr>
          <p:nvPr/>
        </p:nvPicPr>
        <p:blipFill>
          <a:blip r:embed="rId2"/>
          <a:stretch>
            <a:fillRect/>
          </a:stretch>
        </p:blipFill>
        <p:spPr>
          <a:xfrm>
            <a:off x="1333500" y="1816100"/>
            <a:ext cx="6477000" cy="3225800"/>
          </a:xfrm>
          <a:prstGeom prst="rect">
            <a:avLst/>
          </a:prstGeom>
        </p:spPr>
      </p:pic>
    </p:spTree>
    <p:extLst>
      <p:ext uri="{BB962C8B-B14F-4D97-AF65-F5344CB8AC3E}">
        <p14:creationId xmlns:p14="http://schemas.microsoft.com/office/powerpoint/2010/main" val="30110543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Girvan-Newman: Example</a:t>
            </a:r>
          </a:p>
        </p:txBody>
      </p:sp>
      <p:sp>
        <p:nvSpPr>
          <p:cNvPr id="6" name="Slide Number Placeholder 5"/>
          <p:cNvSpPr>
            <a:spLocks noGrp="1"/>
          </p:cNvSpPr>
          <p:nvPr>
            <p:ph type="sldNum" sz="quarter" idx="12"/>
          </p:nvPr>
        </p:nvSpPr>
        <p:spPr/>
        <p:txBody>
          <a:bodyPr/>
          <a:lstStyle/>
          <a:p>
            <a:fld id="{19B12225-5612-419B-A8D5-4B8EEE4C217E}" type="slidenum">
              <a:rPr lang="en-US" smtClean="0"/>
              <a:pPr/>
              <a:t>65</a:t>
            </a:fld>
            <a:endParaRPr lang="en-US"/>
          </a:p>
        </p:txBody>
      </p:sp>
      <p:pic>
        <p:nvPicPr>
          <p:cNvPr id="13315" name="Picture 3"/>
          <p:cNvPicPr>
            <a:picLocks noChangeAspect="1" noChangeArrowheads="1"/>
          </p:cNvPicPr>
          <p:nvPr/>
        </p:nvPicPr>
        <p:blipFill>
          <a:blip r:embed="rId2" cstate="print"/>
          <a:srcRect/>
          <a:stretch>
            <a:fillRect/>
          </a:stretch>
        </p:blipFill>
        <p:spPr bwMode="auto">
          <a:xfrm>
            <a:off x="457200" y="1609725"/>
            <a:ext cx="3514725" cy="2124075"/>
          </a:xfrm>
          <a:prstGeom prst="rect">
            <a:avLst/>
          </a:prstGeom>
          <a:noFill/>
          <a:ln w="9525">
            <a:noFill/>
            <a:miter lim="800000"/>
            <a:headEnd/>
            <a:tailEnd/>
          </a:ln>
        </p:spPr>
      </p:pic>
      <p:pic>
        <p:nvPicPr>
          <p:cNvPr id="13316" name="Picture 4"/>
          <p:cNvPicPr>
            <a:picLocks noChangeAspect="1" noChangeArrowheads="1"/>
          </p:cNvPicPr>
          <p:nvPr/>
        </p:nvPicPr>
        <p:blipFill>
          <a:blip r:embed="rId3" cstate="print"/>
          <a:srcRect/>
          <a:stretch>
            <a:fillRect/>
          </a:stretch>
        </p:blipFill>
        <p:spPr bwMode="auto">
          <a:xfrm>
            <a:off x="5029200" y="1657350"/>
            <a:ext cx="3505200" cy="2076450"/>
          </a:xfrm>
          <a:prstGeom prst="rect">
            <a:avLst/>
          </a:prstGeom>
          <a:noFill/>
          <a:ln w="9525">
            <a:noFill/>
            <a:miter lim="800000"/>
            <a:headEnd/>
            <a:tailEnd/>
          </a:ln>
        </p:spPr>
      </p:pic>
      <p:pic>
        <p:nvPicPr>
          <p:cNvPr id="13317" name="Picture 5"/>
          <p:cNvPicPr>
            <a:picLocks noChangeAspect="1" noChangeArrowheads="1"/>
          </p:cNvPicPr>
          <p:nvPr/>
        </p:nvPicPr>
        <p:blipFill>
          <a:blip r:embed="rId4" cstate="print"/>
          <a:srcRect/>
          <a:stretch>
            <a:fillRect/>
          </a:stretch>
        </p:blipFill>
        <p:spPr bwMode="auto">
          <a:xfrm>
            <a:off x="533400" y="4343400"/>
            <a:ext cx="3667125" cy="2143125"/>
          </a:xfrm>
          <a:prstGeom prst="rect">
            <a:avLst/>
          </a:prstGeom>
          <a:noFill/>
          <a:ln w="9525">
            <a:noFill/>
            <a:miter lim="800000"/>
            <a:headEnd/>
            <a:tailEnd/>
          </a:ln>
        </p:spPr>
      </p:pic>
      <p:pic>
        <p:nvPicPr>
          <p:cNvPr id="13318" name="Picture 6"/>
          <p:cNvPicPr>
            <a:picLocks noChangeAspect="1" noChangeArrowheads="1"/>
          </p:cNvPicPr>
          <p:nvPr/>
        </p:nvPicPr>
        <p:blipFill>
          <a:blip r:embed="rId5" cstate="print"/>
          <a:srcRect/>
          <a:stretch>
            <a:fillRect/>
          </a:stretch>
        </p:blipFill>
        <p:spPr bwMode="auto">
          <a:xfrm>
            <a:off x="4828871" y="4343400"/>
            <a:ext cx="4108341" cy="2257425"/>
          </a:xfrm>
          <a:prstGeom prst="rect">
            <a:avLst/>
          </a:prstGeom>
          <a:noFill/>
          <a:ln w="9525">
            <a:noFill/>
            <a:miter lim="800000"/>
            <a:headEnd/>
            <a:tailEnd/>
          </a:ln>
        </p:spPr>
      </p:pic>
      <p:sp>
        <p:nvSpPr>
          <p:cNvPr id="16" name="TextBox 15"/>
          <p:cNvSpPr txBox="1"/>
          <p:nvPr/>
        </p:nvSpPr>
        <p:spPr>
          <a:xfrm>
            <a:off x="228600" y="1371600"/>
            <a:ext cx="954107" cy="369332"/>
          </a:xfrm>
          <a:prstGeom prst="rect">
            <a:avLst/>
          </a:prstGeom>
          <a:noFill/>
        </p:spPr>
        <p:txBody>
          <a:bodyPr wrap="none" rtlCol="0">
            <a:spAutoFit/>
          </a:bodyPr>
          <a:lstStyle/>
          <a:p>
            <a:r>
              <a:rPr lang="en-US" b="1" dirty="0">
                <a:latin typeface="Arial" pitchFamily="34" charset="0"/>
                <a:cs typeface="Arial" pitchFamily="34" charset="0"/>
              </a:rPr>
              <a:t>Step 1:</a:t>
            </a:r>
          </a:p>
        </p:txBody>
      </p:sp>
      <p:sp>
        <p:nvSpPr>
          <p:cNvPr id="17" name="TextBox 16"/>
          <p:cNvSpPr txBox="1"/>
          <p:nvPr/>
        </p:nvSpPr>
        <p:spPr>
          <a:xfrm>
            <a:off x="4724400" y="1371600"/>
            <a:ext cx="954107" cy="369332"/>
          </a:xfrm>
          <a:prstGeom prst="rect">
            <a:avLst/>
          </a:prstGeom>
          <a:noFill/>
        </p:spPr>
        <p:txBody>
          <a:bodyPr wrap="none" rtlCol="0">
            <a:spAutoFit/>
          </a:bodyPr>
          <a:lstStyle/>
          <a:p>
            <a:r>
              <a:rPr lang="en-US" b="1" dirty="0">
                <a:latin typeface="Arial" pitchFamily="34" charset="0"/>
                <a:cs typeface="Arial" pitchFamily="34" charset="0"/>
              </a:rPr>
              <a:t>Step 2:</a:t>
            </a:r>
          </a:p>
        </p:txBody>
      </p:sp>
      <p:sp>
        <p:nvSpPr>
          <p:cNvPr id="18" name="TextBox 17"/>
          <p:cNvSpPr txBox="1"/>
          <p:nvPr/>
        </p:nvSpPr>
        <p:spPr>
          <a:xfrm>
            <a:off x="228600" y="4114800"/>
            <a:ext cx="954107" cy="369332"/>
          </a:xfrm>
          <a:prstGeom prst="rect">
            <a:avLst/>
          </a:prstGeom>
          <a:noFill/>
        </p:spPr>
        <p:txBody>
          <a:bodyPr wrap="none" rtlCol="0">
            <a:spAutoFit/>
          </a:bodyPr>
          <a:lstStyle/>
          <a:p>
            <a:r>
              <a:rPr lang="en-US" b="1" dirty="0">
                <a:latin typeface="Arial" pitchFamily="34" charset="0"/>
                <a:cs typeface="Arial" pitchFamily="34" charset="0"/>
              </a:rPr>
              <a:t>Step 3:</a:t>
            </a:r>
          </a:p>
        </p:txBody>
      </p:sp>
      <p:sp>
        <p:nvSpPr>
          <p:cNvPr id="19" name="TextBox 18"/>
          <p:cNvSpPr txBox="1"/>
          <p:nvPr/>
        </p:nvSpPr>
        <p:spPr>
          <a:xfrm>
            <a:off x="4794373" y="4031166"/>
            <a:ext cx="4237057" cy="369332"/>
          </a:xfrm>
          <a:prstGeom prst="rect">
            <a:avLst/>
          </a:prstGeom>
          <a:noFill/>
        </p:spPr>
        <p:txBody>
          <a:bodyPr wrap="none" rtlCol="0">
            <a:spAutoFit/>
          </a:bodyPr>
          <a:lstStyle/>
          <a:p>
            <a:r>
              <a:rPr lang="en-US" b="1" dirty="0">
                <a:latin typeface="Arial" pitchFamily="34" charset="0"/>
                <a:cs typeface="Arial" pitchFamily="34" charset="0"/>
              </a:rPr>
              <a:t>Hierarchical network decomposition:</a:t>
            </a:r>
          </a:p>
        </p:txBody>
      </p:sp>
    </p:spTree>
    <p:extLst>
      <p:ext uri="{BB962C8B-B14F-4D97-AF65-F5344CB8AC3E}">
        <p14:creationId xmlns:p14="http://schemas.microsoft.com/office/powerpoint/2010/main" val="3060053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Another example</a:t>
            </a:r>
          </a:p>
        </p:txBody>
      </p:sp>
      <p:pic>
        <p:nvPicPr>
          <p:cNvPr id="4" name="Picture 3"/>
          <p:cNvPicPr>
            <a:picLocks noChangeAspect="1"/>
          </p:cNvPicPr>
          <p:nvPr/>
        </p:nvPicPr>
        <p:blipFill>
          <a:blip r:embed="rId2"/>
          <a:stretch>
            <a:fillRect/>
          </a:stretch>
        </p:blipFill>
        <p:spPr>
          <a:xfrm>
            <a:off x="457200" y="1619250"/>
            <a:ext cx="7846310" cy="4476750"/>
          </a:xfrm>
          <a:prstGeom prst="rect">
            <a:avLst/>
          </a:prstGeom>
        </p:spPr>
      </p:pic>
      <p:sp>
        <p:nvSpPr>
          <p:cNvPr id="6" name="TextBox 5"/>
          <p:cNvSpPr txBox="1"/>
          <p:nvPr/>
        </p:nvSpPr>
        <p:spPr>
          <a:xfrm>
            <a:off x="3684580" y="3857625"/>
            <a:ext cx="1299458" cy="523220"/>
          </a:xfrm>
          <a:prstGeom prst="rect">
            <a:avLst/>
          </a:prstGeom>
          <a:noFill/>
        </p:spPr>
        <p:txBody>
          <a:bodyPr wrap="none" rtlCol="0">
            <a:spAutoFit/>
          </a:bodyPr>
          <a:lstStyle/>
          <a:p>
            <a:r>
              <a:rPr lang="en-US" sz="2800" b="1" dirty="0">
                <a:solidFill>
                  <a:srgbClr val="0000FF"/>
                </a:solidFill>
              </a:rPr>
              <a:t>5X5=25</a:t>
            </a:r>
          </a:p>
        </p:txBody>
      </p:sp>
    </p:spTree>
    <p:extLst>
      <p:ext uri="{BB962C8B-B14F-4D97-AF65-F5344CB8AC3E}">
        <p14:creationId xmlns:p14="http://schemas.microsoft.com/office/powerpoint/2010/main" val="8645239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Another example</a:t>
            </a:r>
          </a:p>
        </p:txBody>
      </p:sp>
      <p:pic>
        <p:nvPicPr>
          <p:cNvPr id="5" name="Picture 4"/>
          <p:cNvPicPr>
            <a:picLocks noChangeAspect="1"/>
          </p:cNvPicPr>
          <p:nvPr/>
        </p:nvPicPr>
        <p:blipFill>
          <a:blip r:embed="rId2"/>
          <a:stretch>
            <a:fillRect/>
          </a:stretch>
        </p:blipFill>
        <p:spPr>
          <a:xfrm>
            <a:off x="634340" y="1524000"/>
            <a:ext cx="8077200" cy="4724400"/>
          </a:xfrm>
          <a:prstGeom prst="rect">
            <a:avLst/>
          </a:prstGeom>
        </p:spPr>
      </p:pic>
      <p:sp>
        <p:nvSpPr>
          <p:cNvPr id="7" name="TextBox 6"/>
          <p:cNvSpPr txBox="1"/>
          <p:nvPr/>
        </p:nvSpPr>
        <p:spPr>
          <a:xfrm>
            <a:off x="4653381" y="2454276"/>
            <a:ext cx="1005403" cy="400110"/>
          </a:xfrm>
          <a:prstGeom prst="rect">
            <a:avLst/>
          </a:prstGeom>
          <a:noFill/>
        </p:spPr>
        <p:txBody>
          <a:bodyPr wrap="none" rtlCol="0">
            <a:spAutoFit/>
          </a:bodyPr>
          <a:lstStyle/>
          <a:p>
            <a:r>
              <a:rPr lang="en-US" sz="2000" b="1" dirty="0">
                <a:solidFill>
                  <a:srgbClr val="0000FF"/>
                </a:solidFill>
              </a:rPr>
              <a:t>5X6=30</a:t>
            </a:r>
          </a:p>
        </p:txBody>
      </p:sp>
      <p:sp>
        <p:nvSpPr>
          <p:cNvPr id="8" name="TextBox 7"/>
          <p:cNvSpPr txBox="1"/>
          <p:nvPr/>
        </p:nvSpPr>
        <p:spPr>
          <a:xfrm>
            <a:off x="3110363" y="2454276"/>
            <a:ext cx="1005403" cy="400110"/>
          </a:xfrm>
          <a:prstGeom prst="rect">
            <a:avLst/>
          </a:prstGeom>
          <a:noFill/>
        </p:spPr>
        <p:txBody>
          <a:bodyPr wrap="none" rtlCol="0">
            <a:spAutoFit/>
          </a:bodyPr>
          <a:lstStyle/>
          <a:p>
            <a:r>
              <a:rPr lang="en-US" sz="2000" b="1" dirty="0">
                <a:solidFill>
                  <a:srgbClr val="0000FF"/>
                </a:solidFill>
              </a:rPr>
              <a:t>5X6=30</a:t>
            </a:r>
          </a:p>
        </p:txBody>
      </p:sp>
    </p:spTree>
    <p:extLst>
      <p:ext uri="{BB962C8B-B14F-4D97-AF65-F5344CB8AC3E}">
        <p14:creationId xmlns:p14="http://schemas.microsoft.com/office/powerpoint/2010/main" val="21229715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Another example</a:t>
            </a:r>
          </a:p>
        </p:txBody>
      </p:sp>
      <p:pic>
        <p:nvPicPr>
          <p:cNvPr id="6" name="Picture 5"/>
          <p:cNvPicPr>
            <a:picLocks noChangeAspect="1"/>
          </p:cNvPicPr>
          <p:nvPr/>
        </p:nvPicPr>
        <p:blipFill>
          <a:blip r:embed="rId2"/>
          <a:stretch>
            <a:fillRect/>
          </a:stretch>
        </p:blipFill>
        <p:spPr>
          <a:xfrm>
            <a:off x="381000" y="1654137"/>
            <a:ext cx="8305800" cy="4441863"/>
          </a:xfrm>
          <a:prstGeom prst="rect">
            <a:avLst/>
          </a:prstGeom>
        </p:spPr>
      </p:pic>
    </p:spTree>
    <p:extLst>
      <p:ext uri="{BB962C8B-B14F-4D97-AF65-F5344CB8AC3E}">
        <p14:creationId xmlns:p14="http://schemas.microsoft.com/office/powerpoint/2010/main" val="26594993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Girvan-Newman: Results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69</a:t>
            </a:fld>
            <a:endParaRPr lang="en-US"/>
          </a:p>
        </p:txBody>
      </p:sp>
      <p:pic>
        <p:nvPicPr>
          <p:cNvPr id="140290" name="Picture 2"/>
          <p:cNvPicPr>
            <a:picLocks noChangeAspect="1" noChangeArrowheads="1"/>
          </p:cNvPicPr>
          <p:nvPr/>
        </p:nvPicPr>
        <p:blipFill>
          <a:blip r:embed="rId2" cstate="print"/>
          <a:srcRect/>
          <a:stretch>
            <a:fillRect/>
          </a:stretch>
        </p:blipFill>
        <p:spPr bwMode="auto">
          <a:xfrm>
            <a:off x="1295400" y="1143000"/>
            <a:ext cx="6288835" cy="4953000"/>
          </a:xfrm>
          <a:prstGeom prst="rect">
            <a:avLst/>
          </a:prstGeom>
          <a:noFill/>
          <a:ln w="9525">
            <a:noFill/>
            <a:miter lim="800000"/>
            <a:headEnd/>
            <a:tailEnd/>
          </a:ln>
        </p:spPr>
      </p:pic>
      <p:sp>
        <p:nvSpPr>
          <p:cNvPr id="8" name="TextBox 7"/>
          <p:cNvSpPr txBox="1"/>
          <p:nvPr/>
        </p:nvSpPr>
        <p:spPr>
          <a:xfrm>
            <a:off x="2209800" y="6248400"/>
            <a:ext cx="4343400"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dirty="0"/>
              <a:t>Communities in physics collaborations </a:t>
            </a:r>
          </a:p>
        </p:txBody>
      </p:sp>
      <p:sp>
        <p:nvSpPr>
          <p:cNvPr id="10" name="Rectangle 9"/>
          <p:cNvSpPr/>
          <p:nvPr/>
        </p:nvSpPr>
        <p:spPr>
          <a:xfrm>
            <a:off x="1524000" y="1524000"/>
            <a:ext cx="533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766078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Media: Examples</a:t>
            </a:r>
          </a:p>
        </p:txBody>
      </p:sp>
      <p:sp>
        <p:nvSpPr>
          <p:cNvPr id="3" name="Content Placeholder 2"/>
          <p:cNvSpPr>
            <a:spLocks noGrp="1"/>
          </p:cNvSpPr>
          <p:nvPr>
            <p:ph idx="1"/>
          </p:nvPr>
        </p:nvSpPr>
        <p:spPr/>
        <p:txBody>
          <a:bodyPr>
            <a:normAutofit/>
          </a:bodyPr>
          <a:lstStyle/>
          <a:p>
            <a:r>
              <a:rPr lang="en-US" dirty="0"/>
              <a:t>A wiki article</a:t>
            </a:r>
          </a:p>
          <a:p>
            <a:r>
              <a:rPr lang="en-US" dirty="0"/>
              <a:t>Web reviews and ratings of a popular pizza place in your city</a:t>
            </a:r>
          </a:p>
          <a:p>
            <a:pPr lvl="1"/>
            <a:r>
              <a:rPr lang="en-US" dirty="0"/>
              <a:t>E.g., Yelp.com</a:t>
            </a:r>
          </a:p>
          <a:p>
            <a:r>
              <a:rPr lang="en-US" dirty="0"/>
              <a:t>An online social network of your professional contacts</a:t>
            </a:r>
          </a:p>
          <a:p>
            <a:pPr lvl="1"/>
            <a:r>
              <a:rPr lang="en-US" dirty="0"/>
              <a:t>E.g., Facebook.com, LinkedIn.com</a:t>
            </a:r>
          </a:p>
          <a:p>
            <a:r>
              <a:rPr lang="en-US" dirty="0"/>
              <a:t>An iPhone application that informs you where parking is likely available</a:t>
            </a:r>
          </a:p>
          <a:p>
            <a:pPr lvl="1"/>
            <a:r>
              <a:rPr lang="en-US" dirty="0" err="1"/>
              <a:t>FasPark</a:t>
            </a:r>
            <a:r>
              <a:rPr lang="en-US" dirty="0"/>
              <a:t> </a:t>
            </a:r>
          </a:p>
          <a:p>
            <a:pPr lvl="1"/>
            <a:r>
              <a:rPr lang="en-US" dirty="0" err="1"/>
              <a:t>Etc</a:t>
            </a:r>
            <a:r>
              <a:rPr lang="en-US" dirty="0"/>
              <a:t> </a:t>
            </a:r>
            <a:r>
              <a:rPr lang="en-US" dirty="0" err="1"/>
              <a:t>etc</a:t>
            </a:r>
            <a:r>
              <a:rPr lang="en-US" dirty="0"/>
              <a:t> </a:t>
            </a:r>
          </a:p>
          <a:p>
            <a:endParaRPr lang="en-US" dirty="0"/>
          </a:p>
        </p:txBody>
      </p:sp>
    </p:spTree>
    <p:extLst>
      <p:ext uri="{BB962C8B-B14F-4D97-AF65-F5344CB8AC3E}">
        <p14:creationId xmlns:p14="http://schemas.microsoft.com/office/powerpoint/2010/main" val="19628772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Girvan-Newman: Results</a:t>
            </a:r>
          </a:p>
        </p:txBody>
      </p:sp>
      <p:sp>
        <p:nvSpPr>
          <p:cNvPr id="3" name="Content Placeholder 2"/>
          <p:cNvSpPr>
            <a:spLocks noGrp="1"/>
          </p:cNvSpPr>
          <p:nvPr>
            <p:ph idx="1"/>
          </p:nvPr>
        </p:nvSpPr>
        <p:spPr/>
        <p:txBody>
          <a:bodyPr/>
          <a:lstStyle/>
          <a:p>
            <a:r>
              <a:rPr lang="en-US" b="1" dirty="0">
                <a:solidFill>
                  <a:srgbClr val="D60093"/>
                </a:solidFill>
              </a:rPr>
              <a:t>Zachary’s Karate club: </a:t>
            </a:r>
            <a:br>
              <a:rPr lang="en-US" b="1" dirty="0">
                <a:solidFill>
                  <a:schemeClr val="accent3"/>
                </a:solidFill>
              </a:rPr>
            </a:br>
            <a:r>
              <a:rPr lang="en-US" dirty="0"/>
              <a:t>Hierarchical decomposition</a:t>
            </a:r>
          </a:p>
        </p:txBody>
      </p:sp>
      <p:sp>
        <p:nvSpPr>
          <p:cNvPr id="6" name="Slide Number Placeholder 5"/>
          <p:cNvSpPr>
            <a:spLocks noGrp="1"/>
          </p:cNvSpPr>
          <p:nvPr>
            <p:ph type="sldNum" sz="quarter" idx="12"/>
          </p:nvPr>
        </p:nvSpPr>
        <p:spPr/>
        <p:txBody>
          <a:bodyPr/>
          <a:lstStyle/>
          <a:p>
            <a:fld id="{19B12225-5612-419B-A8D5-4B8EEE4C217E}" type="slidenum">
              <a:rPr lang="en-US" smtClean="0"/>
              <a:pPr/>
              <a:t>70</a:t>
            </a:fld>
            <a:endParaRPr lang="en-US" dirty="0"/>
          </a:p>
        </p:txBody>
      </p:sp>
      <p:pic>
        <p:nvPicPr>
          <p:cNvPr id="8" name="Picture 3"/>
          <p:cNvPicPr>
            <a:picLocks noChangeAspect="1" noChangeArrowheads="1"/>
          </p:cNvPicPr>
          <p:nvPr/>
        </p:nvPicPr>
        <p:blipFill>
          <a:blip r:embed="rId2" cstate="print"/>
          <a:srcRect/>
          <a:stretch>
            <a:fillRect/>
          </a:stretch>
        </p:blipFill>
        <p:spPr bwMode="auto">
          <a:xfrm>
            <a:off x="762000" y="2895600"/>
            <a:ext cx="5266600" cy="3352800"/>
          </a:xfrm>
          <a:prstGeom prst="rect">
            <a:avLst/>
          </a:prstGeom>
          <a:noFill/>
          <a:ln w="9525">
            <a:noFill/>
            <a:miter lim="800000"/>
            <a:headEnd/>
            <a:tailEnd/>
          </a:ln>
        </p:spPr>
      </p:pic>
      <p:pic>
        <p:nvPicPr>
          <p:cNvPr id="142338" name="Picture 2"/>
          <p:cNvPicPr>
            <a:picLocks noChangeAspect="1" noChangeArrowheads="1"/>
          </p:cNvPicPr>
          <p:nvPr/>
        </p:nvPicPr>
        <p:blipFill>
          <a:blip r:embed="rId3" cstate="print"/>
          <a:srcRect/>
          <a:stretch>
            <a:fillRect/>
          </a:stretch>
        </p:blipFill>
        <p:spPr bwMode="auto">
          <a:xfrm>
            <a:off x="6248400" y="1515533"/>
            <a:ext cx="2743200" cy="4998720"/>
          </a:xfrm>
          <a:prstGeom prst="rect">
            <a:avLst/>
          </a:prstGeom>
          <a:noFill/>
          <a:ln w="9525">
            <a:noFill/>
            <a:miter lim="800000"/>
            <a:headEnd/>
            <a:tailEnd/>
          </a:ln>
        </p:spPr>
      </p:pic>
      <mc:AlternateContent xmlns:mc="http://schemas.openxmlformats.org/markup-compatibility/2006" xmlns:p14="http://schemas.microsoft.com/office/powerpoint/2010/main">
        <mc:Choice Requires="p14">
          <p:contentPart p14:bwMode="auto" r:id="rId4">
            <p14:nvContentPartPr>
              <p14:cNvPr id="49154" name="Ink 2"/>
              <p14:cNvContentPartPr>
                <a14:cpLocks xmlns:a14="http://schemas.microsoft.com/office/drawing/2010/main" noRot="1" noChangeAspect="1" noEditPoints="1" noChangeArrowheads="1" noChangeShapeType="1"/>
              </p14:cNvContentPartPr>
              <p14:nvPr/>
            </p14:nvContentPartPr>
            <p14:xfrm>
              <a:off x="8423275" y="4338638"/>
              <a:ext cx="131763" cy="3175"/>
            </p14:xfrm>
          </p:contentPart>
        </mc:Choice>
        <mc:Fallback xmlns="">
          <p:pic>
            <p:nvPicPr>
              <p:cNvPr id="49154" name="Ink 2"/>
              <p:cNvPicPr>
                <a:picLocks noRot="1" noChangeAspect="1" noEditPoints="1" noChangeArrowheads="1" noChangeShapeType="1"/>
              </p:cNvPicPr>
              <p:nvPr/>
            </p:nvPicPr>
            <p:blipFill>
              <a:blip r:embed="rId5" cstate="print"/>
              <a:stretch>
                <a:fillRect/>
              </a:stretch>
            </p:blipFill>
            <p:spPr>
              <a:xfrm>
                <a:off x="8420755" y="4336169"/>
                <a:ext cx="136803" cy="8114"/>
              </a:xfrm>
              <a:prstGeom prst="rect">
                <a:avLst/>
              </a:prstGeom>
            </p:spPr>
          </p:pic>
        </mc:Fallback>
      </mc:AlternateContent>
    </p:spTree>
    <p:extLst>
      <p:ext uri="{BB962C8B-B14F-4D97-AF65-F5344CB8AC3E}">
        <p14:creationId xmlns:p14="http://schemas.microsoft.com/office/powerpoint/2010/main" val="2767228398"/>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49808" y="914400"/>
            <a:ext cx="8241792" cy="1636776"/>
          </a:xfrm>
        </p:spPr>
        <p:txBody>
          <a:bodyPr/>
          <a:lstStyle/>
          <a:p>
            <a:r>
              <a:rPr lang="en-US" dirty="0"/>
              <a:t>We need to resolve 2 questions</a:t>
            </a:r>
          </a:p>
        </p:txBody>
      </p:sp>
      <p:sp>
        <p:nvSpPr>
          <p:cNvPr id="8" name="Text Placeholder 7"/>
          <p:cNvSpPr>
            <a:spLocks noGrp="1"/>
          </p:cNvSpPr>
          <p:nvPr>
            <p:ph type="body" idx="1"/>
          </p:nvPr>
        </p:nvSpPr>
        <p:spPr>
          <a:xfrm>
            <a:off x="740664" y="2743200"/>
            <a:ext cx="8022336" cy="3733800"/>
          </a:xfrm>
        </p:spPr>
        <p:txBody>
          <a:bodyPr/>
          <a:lstStyle/>
          <a:p>
            <a:pPr marL="742950" indent="-742950">
              <a:buFont typeface="+mj-lt"/>
              <a:buAutoNum type="arabicPeriod"/>
            </a:pPr>
            <a:r>
              <a:rPr lang="en-US" b="1" dirty="0"/>
              <a:t>How to compute </a:t>
            </a:r>
            <a:r>
              <a:rPr lang="en-US" b="1" dirty="0" err="1"/>
              <a:t>betweenness</a:t>
            </a:r>
            <a:r>
              <a:rPr lang="en-US" b="1" dirty="0"/>
              <a:t>?</a:t>
            </a:r>
          </a:p>
          <a:p>
            <a:pPr marL="742950" indent="-742950">
              <a:buFont typeface="+mj-lt"/>
              <a:buAutoNum type="arabicPeriod"/>
            </a:pPr>
            <a:r>
              <a:rPr lang="en-US" b="1" dirty="0"/>
              <a:t>How to select the number of clusters?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71</a:t>
            </a:fld>
            <a:endParaRPr lang="en-US"/>
          </a:p>
        </p:txBody>
      </p:sp>
      <p:pic>
        <p:nvPicPr>
          <p:cNvPr id="9" name="Picture 6"/>
          <p:cNvPicPr>
            <a:picLocks noChangeAspect="1" noChangeArrowheads="1"/>
          </p:cNvPicPr>
          <p:nvPr/>
        </p:nvPicPr>
        <p:blipFill>
          <a:blip r:embed="rId2" cstate="print"/>
          <a:srcRect/>
          <a:stretch>
            <a:fillRect/>
          </a:stretch>
        </p:blipFill>
        <p:spPr bwMode="auto">
          <a:xfrm>
            <a:off x="3048000" y="4648200"/>
            <a:ext cx="3820064" cy="2014561"/>
          </a:xfrm>
          <a:prstGeom prst="rect">
            <a:avLst/>
          </a:prstGeom>
          <a:noFill/>
          <a:ln w="9525">
            <a:noFill/>
            <a:miter lim="800000"/>
            <a:headEnd/>
            <a:tailEnd/>
          </a:ln>
        </p:spPr>
      </p:pic>
    </p:spTree>
    <p:extLst>
      <p:ext uri="{BB962C8B-B14F-4D97-AF65-F5344CB8AC3E}">
        <p14:creationId xmlns:p14="http://schemas.microsoft.com/office/powerpoint/2010/main" val="23212729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458200" cy="987552"/>
          </a:xfrm>
        </p:spPr>
        <p:txBody>
          <a:bodyPr>
            <a:noAutofit/>
          </a:bodyPr>
          <a:lstStyle/>
          <a:p>
            <a:pPr algn="ctr"/>
            <a:r>
              <a:rPr lang="en-US" sz="4000"/>
              <a:t>Direct Discovery of Communities</a:t>
            </a:r>
            <a:endParaRPr lang="en-US" sz="4000" dirty="0"/>
          </a:p>
        </p:txBody>
      </p:sp>
      <p:sp>
        <p:nvSpPr>
          <p:cNvPr id="7" name="Content Placeholder 6"/>
          <p:cNvSpPr>
            <a:spLocks noGrp="1"/>
          </p:cNvSpPr>
          <p:nvPr>
            <p:ph idx="1"/>
          </p:nvPr>
        </p:nvSpPr>
        <p:spPr>
          <a:xfrm>
            <a:off x="228600" y="1063752"/>
            <a:ext cx="8534400" cy="5489449"/>
          </a:xfrm>
        </p:spPr>
        <p:txBody>
          <a:bodyPr>
            <a:normAutofit/>
          </a:bodyPr>
          <a:lstStyle/>
          <a:p>
            <a:r>
              <a:rPr lang="en-US" sz="3300" dirty="0"/>
              <a:t>Concept of  </a:t>
            </a:r>
            <a:r>
              <a:rPr lang="en-US" sz="3300" b="1" dirty="0"/>
              <a:t>overlapping</a:t>
            </a:r>
            <a:r>
              <a:rPr lang="en-US" sz="3300" dirty="0"/>
              <a:t> communities. </a:t>
            </a:r>
          </a:p>
          <a:p>
            <a:r>
              <a:rPr lang="en-US" sz="3300" dirty="0"/>
              <a:t>In the social network arena where nodes are individuals it is natural that the individuals can belong to several different communities at a time and thus overlapping communities would be more natural. </a:t>
            </a:r>
          </a:p>
          <a:p>
            <a:r>
              <a:rPr lang="en-US" sz="3300" dirty="0"/>
              <a:t>In a Twitter network we can have individuals following several other individuals at the same time and thus participating in several communities simultaneously. </a:t>
            </a:r>
            <a:endParaRPr lang="en-IN" sz="3300" dirty="0"/>
          </a:p>
          <a:p>
            <a:endParaRPr lang="en-US" sz="3300" dirty="0"/>
          </a:p>
        </p:txBody>
      </p:sp>
      <p:sp>
        <p:nvSpPr>
          <p:cNvPr id="4" name="Slide Number Placeholder 3"/>
          <p:cNvSpPr>
            <a:spLocks noGrp="1"/>
          </p:cNvSpPr>
          <p:nvPr>
            <p:ph type="sldNum" sz="quarter" idx="12"/>
          </p:nvPr>
        </p:nvSpPr>
        <p:spPr/>
        <p:txBody>
          <a:bodyPr/>
          <a:lstStyle/>
          <a:p>
            <a:fld id="{19B12225-5612-419B-A8D5-4B8EEE4C217E}" type="slidenum">
              <a:rPr lang="en-US" smtClean="0"/>
              <a:pPr/>
              <a:t>72</a:t>
            </a:fld>
            <a:endParaRPr lang="en-US"/>
          </a:p>
        </p:txBody>
      </p:sp>
    </p:spTree>
    <p:extLst>
      <p:ext uri="{BB962C8B-B14F-4D97-AF65-F5344CB8AC3E}">
        <p14:creationId xmlns:p14="http://schemas.microsoft.com/office/powerpoint/2010/main" val="20661481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Facebook Network</a:t>
            </a:r>
            <a:endParaRPr lang="ko-KR" altLang="en-US" dirty="0"/>
          </a:p>
        </p:txBody>
      </p:sp>
      <p:sp>
        <p:nvSpPr>
          <p:cNvPr id="4" name="슬라이드 번호 개체 틀 3"/>
          <p:cNvSpPr>
            <a:spLocks noGrp="1"/>
          </p:cNvSpPr>
          <p:nvPr>
            <p:ph type="sldNum" sz="quarter" idx="12"/>
          </p:nvPr>
        </p:nvSpPr>
        <p:spPr/>
        <p:txBody>
          <a:bodyPr/>
          <a:lstStyle/>
          <a:p>
            <a:fld id="{4BEDD84E-25D4-4983-8AA1-2863C96F08D9}" type="slidenum">
              <a:rPr lang="ko-KR" altLang="en-US" smtClean="0"/>
              <a:pPr/>
              <a:t>73</a:t>
            </a:fld>
            <a:endParaRPr lang="ko-KR" altLang="en-US"/>
          </a:p>
        </p:txBody>
      </p:sp>
      <p:pic>
        <p:nvPicPr>
          <p:cNvPr id="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1371600"/>
            <a:ext cx="7121127" cy="4708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5404" y="2498204"/>
            <a:ext cx="2029915" cy="7103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rmAutofit/>
          </a:bodyPr>
          <a:lstStyle/>
          <a:p>
            <a:r>
              <a:rPr lang="en-US" altLang="ko-KR" sz="2400" dirty="0">
                <a:solidFill>
                  <a:srgbClr val="00B050"/>
                </a:solidFill>
                <a:latin typeface="Arial" pitchFamily="34" charset="0"/>
                <a:cs typeface="Arial" pitchFamily="34" charset="0"/>
              </a:rPr>
              <a:t>High school</a:t>
            </a:r>
            <a:endParaRPr lang="ko-KR" altLang="en-US" sz="2400" dirty="0">
              <a:solidFill>
                <a:srgbClr val="00B050"/>
              </a:solidFill>
              <a:latin typeface="Arial" pitchFamily="34" charset="0"/>
              <a:cs typeface="Arial" pitchFamily="34" charset="0"/>
            </a:endParaRPr>
          </a:p>
        </p:txBody>
      </p:sp>
      <p:sp>
        <p:nvSpPr>
          <p:cNvPr id="7" name="TextBox 6"/>
          <p:cNvSpPr txBox="1"/>
          <p:nvPr/>
        </p:nvSpPr>
        <p:spPr>
          <a:xfrm>
            <a:off x="7099425" y="2642460"/>
            <a:ext cx="2029915" cy="7103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rmAutofit fontScale="92500" lnSpcReduction="10000"/>
          </a:bodyPr>
          <a:lstStyle/>
          <a:p>
            <a:r>
              <a:rPr lang="en-US" altLang="ko-KR" sz="2400" dirty="0">
                <a:solidFill>
                  <a:schemeClr val="accent1">
                    <a:lumMod val="75000"/>
                  </a:schemeClr>
                </a:solidFill>
                <a:latin typeface="Arial" pitchFamily="34" charset="0"/>
                <a:cs typeface="Arial" pitchFamily="34" charset="0"/>
              </a:rPr>
              <a:t>Summer</a:t>
            </a:r>
            <a:br>
              <a:rPr lang="en-US" altLang="ko-KR" sz="2400" dirty="0">
                <a:solidFill>
                  <a:schemeClr val="accent1">
                    <a:lumMod val="75000"/>
                  </a:schemeClr>
                </a:solidFill>
                <a:latin typeface="Arial" pitchFamily="34" charset="0"/>
                <a:cs typeface="Arial" pitchFamily="34" charset="0"/>
              </a:rPr>
            </a:br>
            <a:r>
              <a:rPr lang="en-US" altLang="ko-KR" sz="2400" dirty="0">
                <a:solidFill>
                  <a:schemeClr val="accent1">
                    <a:lumMod val="75000"/>
                  </a:schemeClr>
                </a:solidFill>
                <a:latin typeface="Arial" pitchFamily="34" charset="0"/>
                <a:cs typeface="Arial" pitchFamily="34" charset="0"/>
              </a:rPr>
              <a:t>internship</a:t>
            </a:r>
            <a:endParaRPr lang="ko-KR" altLang="en-US" sz="2400" dirty="0">
              <a:solidFill>
                <a:schemeClr val="accent1">
                  <a:lumMod val="75000"/>
                </a:schemeClr>
              </a:solidFill>
              <a:latin typeface="Arial" pitchFamily="34" charset="0"/>
              <a:cs typeface="Arial" pitchFamily="34" charset="0"/>
            </a:endParaRPr>
          </a:p>
        </p:txBody>
      </p:sp>
      <p:sp>
        <p:nvSpPr>
          <p:cNvPr id="8" name="TextBox 7"/>
          <p:cNvSpPr txBox="1"/>
          <p:nvPr/>
        </p:nvSpPr>
        <p:spPr>
          <a:xfrm>
            <a:off x="160157" y="4251920"/>
            <a:ext cx="2491259" cy="7103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rmAutofit/>
          </a:bodyPr>
          <a:lstStyle/>
          <a:p>
            <a:r>
              <a:rPr lang="en-US" altLang="ko-KR" sz="2400" dirty="0">
                <a:solidFill>
                  <a:srgbClr val="FF0000"/>
                </a:solidFill>
                <a:latin typeface="Arial" pitchFamily="34" charset="0"/>
                <a:cs typeface="Arial" pitchFamily="34" charset="0"/>
              </a:rPr>
              <a:t>Stanford (Squash)</a:t>
            </a:r>
            <a:endParaRPr lang="ko-KR" altLang="en-US" sz="2400" dirty="0">
              <a:solidFill>
                <a:srgbClr val="FF0000"/>
              </a:solidFill>
              <a:latin typeface="Arial" pitchFamily="34" charset="0"/>
              <a:cs typeface="Arial" pitchFamily="34" charset="0"/>
            </a:endParaRPr>
          </a:p>
        </p:txBody>
      </p:sp>
      <p:sp>
        <p:nvSpPr>
          <p:cNvPr id="9" name="TextBox 8"/>
          <p:cNvSpPr txBox="1"/>
          <p:nvPr/>
        </p:nvSpPr>
        <p:spPr>
          <a:xfrm>
            <a:off x="6084168" y="3770221"/>
            <a:ext cx="2938385" cy="7103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rmAutofit/>
          </a:bodyPr>
          <a:lstStyle/>
          <a:p>
            <a:r>
              <a:rPr lang="en-US" altLang="ko-KR" sz="2400" dirty="0">
                <a:solidFill>
                  <a:srgbClr val="996633"/>
                </a:solidFill>
                <a:latin typeface="Arial" pitchFamily="34" charset="0"/>
                <a:cs typeface="Arial" pitchFamily="34" charset="0"/>
              </a:rPr>
              <a:t>Stanford (Basketball)</a:t>
            </a:r>
            <a:endParaRPr lang="ko-KR" altLang="en-US" sz="2400" dirty="0">
              <a:solidFill>
                <a:srgbClr val="996633"/>
              </a:solidFill>
              <a:latin typeface="Arial" pitchFamily="34" charset="0"/>
              <a:cs typeface="Arial" pitchFamily="34" charset="0"/>
            </a:endParaRPr>
          </a:p>
        </p:txBody>
      </p:sp>
      <p:sp>
        <p:nvSpPr>
          <p:cNvPr id="11" name="TextBox 10"/>
          <p:cNvSpPr txBox="1"/>
          <p:nvPr/>
        </p:nvSpPr>
        <p:spPr>
          <a:xfrm>
            <a:off x="2357877" y="1295400"/>
            <a:ext cx="3204723" cy="523220"/>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pPr algn="ctr"/>
            <a:r>
              <a:rPr lang="en-US" altLang="ko-KR" sz="2800" b="1" dirty="0"/>
              <a:t>Social communities</a:t>
            </a:r>
            <a:endParaRPr lang="ko-KR" altLang="en-US" sz="2800" b="1" dirty="0"/>
          </a:p>
        </p:txBody>
      </p:sp>
      <p:cxnSp>
        <p:nvCxnSpPr>
          <p:cNvPr id="15" name="직선 화살표 연결선 14"/>
          <p:cNvCxnSpPr/>
          <p:nvPr/>
        </p:nvCxnSpPr>
        <p:spPr>
          <a:xfrm>
            <a:off x="4618484" y="1837069"/>
            <a:ext cx="563116" cy="304800"/>
          </a:xfrm>
          <a:prstGeom prst="straightConnector1">
            <a:avLst/>
          </a:prstGeom>
          <a:ln>
            <a:tailEnd type="arrow"/>
          </a:ln>
        </p:spPr>
        <p:style>
          <a:lnRef idx="2">
            <a:schemeClr val="dk1">
              <a:shade val="50000"/>
            </a:schemeClr>
          </a:lnRef>
          <a:fillRef idx="1">
            <a:schemeClr val="dk1"/>
          </a:fillRef>
          <a:effectRef idx="0">
            <a:schemeClr val="dk1"/>
          </a:effectRef>
          <a:fontRef idx="minor">
            <a:schemeClr val="lt1"/>
          </a:fontRef>
        </p:style>
      </p:cxnSp>
      <p:sp>
        <p:nvSpPr>
          <p:cNvPr id="13" name="TextBox 12"/>
          <p:cNvSpPr txBox="1"/>
          <p:nvPr/>
        </p:nvSpPr>
        <p:spPr>
          <a:xfrm>
            <a:off x="5867400" y="6027003"/>
            <a:ext cx="3276600" cy="830997"/>
          </a:xfrm>
          <a:prstGeom prst="rect">
            <a:avLst/>
          </a:prstGeom>
          <a:noFill/>
        </p:spPr>
        <p:txBody>
          <a:bodyPr wrap="square" rtlCol="0">
            <a:spAutoFit/>
          </a:bodyPr>
          <a:lstStyle/>
          <a:p>
            <a:r>
              <a:rPr lang="en-US" altLang="ko-KR" sz="2400" b="1" dirty="0"/>
              <a:t>Nodes: Facebook Users</a:t>
            </a:r>
          </a:p>
          <a:p>
            <a:r>
              <a:rPr lang="en-US" altLang="ko-KR" sz="2400" b="1" dirty="0"/>
              <a:t>Edges: Friendships</a:t>
            </a:r>
            <a:endParaRPr lang="ko-KR" altLang="en-US" sz="2400" b="1" dirty="0"/>
          </a:p>
        </p:txBody>
      </p:sp>
    </p:spTree>
    <p:extLst>
      <p:ext uri="{BB962C8B-B14F-4D97-AF65-F5344CB8AC3E}">
        <p14:creationId xmlns:p14="http://schemas.microsoft.com/office/powerpoint/2010/main" val="9050391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p:cNvSpPr>
            <a:spLocks noGrp="1"/>
          </p:cNvSpPr>
          <p:nvPr>
            <p:ph type="title"/>
          </p:nvPr>
        </p:nvSpPr>
        <p:spPr/>
        <p:txBody>
          <a:bodyPr/>
          <a:lstStyle/>
          <a:p>
            <a:r>
              <a:rPr lang="en-US" dirty="0"/>
              <a:t>Clique Percolation Method</a:t>
            </a:r>
          </a:p>
        </p:txBody>
      </p:sp>
      <p:sp>
        <p:nvSpPr>
          <p:cNvPr id="34" name="Content Placeholder 33"/>
          <p:cNvSpPr>
            <a:spLocks noGrp="1"/>
          </p:cNvSpPr>
          <p:nvPr>
            <p:ph sz="half" idx="1"/>
          </p:nvPr>
        </p:nvSpPr>
        <p:spPr>
          <a:xfrm>
            <a:off x="228600" y="1216152"/>
            <a:ext cx="4267200" cy="5504688"/>
          </a:xfrm>
        </p:spPr>
        <p:txBody>
          <a:bodyPr>
            <a:normAutofit fontScale="92500" lnSpcReduction="10000"/>
          </a:bodyPr>
          <a:lstStyle/>
          <a:p>
            <a:r>
              <a:rPr lang="en-US" dirty="0"/>
              <a:t>"Clique" a fully connected </a:t>
            </a:r>
            <a:r>
              <a:rPr lang="en-US" dirty="0" err="1"/>
              <a:t>subgraph</a:t>
            </a:r>
            <a:r>
              <a:rPr lang="en-US" dirty="0"/>
              <a:t>.  </a:t>
            </a:r>
          </a:p>
          <a:p>
            <a:pPr lvl="1"/>
            <a:r>
              <a:rPr lang="en-US" dirty="0"/>
              <a:t>Every pair of vertices in the </a:t>
            </a:r>
            <a:r>
              <a:rPr lang="en-US" dirty="0" err="1"/>
              <a:t>subgraph</a:t>
            </a:r>
            <a:r>
              <a:rPr lang="en-US" dirty="0"/>
              <a:t> is connected through an edge.  </a:t>
            </a:r>
          </a:p>
          <a:p>
            <a:r>
              <a:rPr lang="en-US" dirty="0"/>
              <a:t>Finding all cliques of  a given size in a graph, is an NP-hard problem. </a:t>
            </a:r>
          </a:p>
          <a:p>
            <a:r>
              <a:rPr lang="en-US" dirty="0"/>
              <a:t>"k-clique"  indicates, the clique consisting of k vertices. </a:t>
            </a:r>
          </a:p>
          <a:p>
            <a:r>
              <a:rPr lang="en-US" dirty="0"/>
              <a:t> For  e.g. a 6-clique indicate a complete sub-graphs having 6 vertices.</a:t>
            </a:r>
            <a:endParaRPr lang="en-IN" dirty="0"/>
          </a:p>
        </p:txBody>
      </p:sp>
      <p:sp>
        <p:nvSpPr>
          <p:cNvPr id="4" name="Slide Number Placeholder 3"/>
          <p:cNvSpPr>
            <a:spLocks noGrp="1"/>
          </p:cNvSpPr>
          <p:nvPr>
            <p:ph type="sldNum" sz="quarter" idx="12"/>
          </p:nvPr>
        </p:nvSpPr>
        <p:spPr/>
        <p:txBody>
          <a:bodyPr/>
          <a:lstStyle/>
          <a:p>
            <a:fld id="{19B12225-5612-419B-A8D5-4B8EEE4C217E}" type="slidenum">
              <a:rPr lang="en-US" smtClean="0"/>
              <a:pPr/>
              <a:t>74</a:t>
            </a:fld>
            <a:endParaRPr lang="en-US" dirty="0"/>
          </a:p>
        </p:txBody>
      </p:sp>
      <p:pic>
        <p:nvPicPr>
          <p:cNvPr id="36" name="Picture 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6260" y="1219200"/>
            <a:ext cx="3942940" cy="3505200"/>
          </a:xfrm>
          <a:prstGeom prst="rect">
            <a:avLst/>
          </a:prstGeom>
        </p:spPr>
      </p:pic>
      <p:sp>
        <p:nvSpPr>
          <p:cNvPr id="37" name="Rectangle 36"/>
          <p:cNvSpPr/>
          <p:nvPr/>
        </p:nvSpPr>
        <p:spPr>
          <a:xfrm>
            <a:off x="4648200" y="4850922"/>
            <a:ext cx="4290060" cy="1569660"/>
          </a:xfrm>
          <a:prstGeom prst="rect">
            <a:avLst/>
          </a:prstGeom>
        </p:spPr>
        <p:txBody>
          <a:bodyPr wrap="square">
            <a:spAutoFit/>
          </a:bodyPr>
          <a:lstStyle/>
          <a:p>
            <a:pPr marL="285750" indent="-285750" algn="just">
              <a:spcAft>
                <a:spcPts val="0"/>
              </a:spcAft>
              <a:buFont typeface="Arial" charset="0"/>
              <a:buChar char="•"/>
            </a:pPr>
            <a:r>
              <a:rPr lang="en-US" sz="2400" dirty="0">
                <a:solidFill>
                  <a:srgbClr val="7030A0"/>
                </a:solidFill>
                <a:latin typeface="Times New Roman" charset="0"/>
                <a:ea typeface="Calibri" charset="0"/>
                <a:cs typeface="Times New Roman" charset="0"/>
              </a:rPr>
              <a:t>six 3-cliques</a:t>
            </a:r>
          </a:p>
          <a:p>
            <a:pPr marL="742950" lvl="1" indent="-285750" algn="just">
              <a:buFont typeface="Arial" charset="0"/>
              <a:buChar char="•"/>
            </a:pPr>
            <a:r>
              <a:rPr lang="en-US" sz="2400" dirty="0">
                <a:solidFill>
                  <a:srgbClr val="FF0000"/>
                </a:solidFill>
                <a:latin typeface="Times New Roman" charset="0"/>
                <a:ea typeface="Calibri" charset="0"/>
                <a:cs typeface="Times New Roman" charset="0"/>
              </a:rPr>
              <a:t> (1, 2, 3), (1, 2, 8), (2, 4, 5), (2, 4, 6), (2, 5, 6) (4, 5, 6) </a:t>
            </a:r>
          </a:p>
          <a:p>
            <a:pPr marL="285750" indent="-285750" algn="just">
              <a:spcAft>
                <a:spcPts val="0"/>
              </a:spcAft>
              <a:buFont typeface="Arial" charset="0"/>
              <a:buChar char="•"/>
            </a:pPr>
            <a:r>
              <a:rPr lang="en-US" sz="2400" dirty="0">
                <a:solidFill>
                  <a:srgbClr val="7030A0"/>
                </a:solidFill>
                <a:latin typeface="Times New Roman" charset="0"/>
                <a:ea typeface="Calibri" charset="0"/>
                <a:cs typeface="Times New Roman" charset="0"/>
              </a:rPr>
              <a:t>one 4-clique </a:t>
            </a:r>
            <a:r>
              <a:rPr lang="en-US" sz="2400" dirty="0">
                <a:solidFill>
                  <a:srgbClr val="FF0000"/>
                </a:solidFill>
                <a:latin typeface="Times New Roman" charset="0"/>
                <a:ea typeface="Calibri" charset="0"/>
                <a:cs typeface="Times New Roman" charset="0"/>
              </a:rPr>
              <a:t>(2, 4, 5, 6). </a:t>
            </a:r>
            <a:endParaRPr lang="en-IN" sz="2400" dirty="0">
              <a:solidFill>
                <a:srgbClr val="FF0000"/>
              </a:solidFill>
              <a:effectLst/>
              <a:latin typeface="Times New Roman" charset="0"/>
              <a:ea typeface="Calibri" charset="0"/>
              <a:cs typeface="Times New Roman" charset="0"/>
            </a:endParaRPr>
          </a:p>
        </p:txBody>
      </p:sp>
    </p:spTree>
    <p:extLst>
      <p:ext uri="{BB962C8B-B14F-4D97-AF65-F5344CB8AC3E}">
        <p14:creationId xmlns:p14="http://schemas.microsoft.com/office/powerpoint/2010/main" val="14800329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Clique Percolation Method (CPM)</a:t>
            </a:r>
          </a:p>
        </p:txBody>
      </p:sp>
      <p:sp>
        <p:nvSpPr>
          <p:cNvPr id="3" name="Content Placeholder 2"/>
          <p:cNvSpPr>
            <a:spLocks noGrp="1"/>
          </p:cNvSpPr>
          <p:nvPr>
            <p:ph idx="1"/>
          </p:nvPr>
        </p:nvSpPr>
        <p:spPr>
          <a:xfrm>
            <a:off x="152400" y="1139952"/>
            <a:ext cx="8785860" cy="5641848"/>
          </a:xfrm>
        </p:spPr>
        <p:txBody>
          <a:bodyPr>
            <a:noAutofit/>
          </a:bodyPr>
          <a:lstStyle/>
          <a:p>
            <a:r>
              <a:rPr lang="en-US" sz="2600" dirty="0"/>
              <a:t>Identify overlapping communities. </a:t>
            </a:r>
          </a:p>
          <a:p>
            <a:r>
              <a:rPr lang="en-US" sz="2600" dirty="0"/>
              <a:t>intuition -"</a:t>
            </a:r>
            <a:r>
              <a:rPr lang="en-US" sz="2600" dirty="0">
                <a:solidFill>
                  <a:srgbClr val="FF0000"/>
                </a:solidFill>
              </a:rPr>
              <a:t>In a dense community likely to find large number of edges &amp; thus cliques; Unlikely that edges between communities i.e., inter-community edges form cliques</a:t>
            </a:r>
            <a:r>
              <a:rPr lang="en-US" sz="2600" dirty="0"/>
              <a:t>". </a:t>
            </a:r>
          </a:p>
          <a:p>
            <a:r>
              <a:rPr lang="en-US" sz="2600" dirty="0"/>
              <a:t>Assumption that community is normally formed from overlapping cliques;  detects communities by searching for adjacent cliques. </a:t>
            </a:r>
          </a:p>
          <a:p>
            <a:r>
              <a:rPr lang="en-US" sz="2600" dirty="0"/>
              <a:t>First extract all the k-cliques  in the network. </a:t>
            </a:r>
          </a:p>
          <a:p>
            <a:r>
              <a:rPr lang="en-US" sz="2600" dirty="0"/>
              <a:t>A new graph called as  "Clique-Graph" is constructed</a:t>
            </a:r>
          </a:p>
          <a:p>
            <a:pPr lvl="1">
              <a:spcBef>
                <a:spcPts val="0"/>
              </a:spcBef>
            </a:pPr>
            <a:r>
              <a:rPr lang="en-US" sz="2600" dirty="0"/>
              <a:t>Each extracted K-Clique is compressed as one vertex. </a:t>
            </a:r>
          </a:p>
          <a:p>
            <a:pPr lvl="1">
              <a:spcBef>
                <a:spcPts val="0"/>
              </a:spcBef>
            </a:pPr>
            <a:r>
              <a:rPr lang="en-US" sz="2600" dirty="0"/>
              <a:t>Connect two vertices in this clique-</a:t>
            </a:r>
            <a:r>
              <a:rPr lang="en-IN" sz="2600" dirty="0"/>
              <a:t> </a:t>
            </a:r>
            <a:r>
              <a:rPr lang="en-US" sz="2600" dirty="0"/>
              <a:t>graph if  the cliques represented by them have (k − 1) members in common. </a:t>
            </a:r>
          </a:p>
          <a:p>
            <a:r>
              <a:rPr lang="en-US" sz="2600" dirty="0"/>
              <a:t>Each connected </a:t>
            </a:r>
            <a:r>
              <a:rPr lang="en-US" sz="2600" dirty="0" err="1"/>
              <a:t>subgraph</a:t>
            </a:r>
            <a:r>
              <a:rPr lang="en-US" sz="2600" dirty="0"/>
              <a:t> in the clique-graph represents one community</a:t>
            </a:r>
            <a:r>
              <a:rPr lang="en-IN" sz="2600" dirty="0"/>
              <a:t> </a:t>
            </a:r>
            <a:endParaRPr lang="en-US" sz="2600" dirty="0"/>
          </a:p>
        </p:txBody>
      </p:sp>
      <p:sp>
        <p:nvSpPr>
          <p:cNvPr id="4" name="Slide Number Placeholder 3"/>
          <p:cNvSpPr>
            <a:spLocks noGrp="1"/>
          </p:cNvSpPr>
          <p:nvPr>
            <p:ph type="sldNum" sz="quarter" idx="12"/>
          </p:nvPr>
        </p:nvSpPr>
        <p:spPr/>
        <p:txBody>
          <a:bodyPr/>
          <a:lstStyle/>
          <a:p>
            <a:fld id="{19B12225-5612-419B-A8D5-4B8EEE4C217E}" type="slidenum">
              <a:rPr lang="en-US" smtClean="0"/>
              <a:pPr/>
              <a:t>75</a:t>
            </a:fld>
            <a:endParaRPr lang="en-US"/>
          </a:p>
        </p:txBody>
      </p:sp>
    </p:spTree>
    <p:extLst>
      <p:ext uri="{BB962C8B-B14F-4D97-AF65-F5344CB8AC3E}">
        <p14:creationId xmlns:p14="http://schemas.microsoft.com/office/powerpoint/2010/main" val="8714188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9B12225-5612-419B-A8D5-4B8EEE4C217E}" type="slidenum">
              <a:rPr lang="en-US" smtClean="0"/>
              <a:pPr/>
              <a:t>76</a:t>
            </a:fld>
            <a:endParaRPr lang="en-US"/>
          </a:p>
        </p:txBody>
      </p:sp>
      <p:pic>
        <p:nvPicPr>
          <p:cNvPr id="5" name="Content Placeholder 4"/>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28600" y="241861"/>
            <a:ext cx="8709660" cy="6477000"/>
          </a:xfrm>
        </p:spPr>
      </p:pic>
    </p:spTree>
    <p:extLst>
      <p:ext uri="{BB962C8B-B14F-4D97-AF65-F5344CB8AC3E}">
        <p14:creationId xmlns:p14="http://schemas.microsoft.com/office/powerpoint/2010/main" val="21228014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CPM -  Illustrated</a:t>
            </a:r>
          </a:p>
        </p:txBody>
      </p:sp>
      <p:pic>
        <p:nvPicPr>
          <p:cNvPr id="8" name="Content Placeholder 7"/>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2399" y="1600200"/>
            <a:ext cx="4134691" cy="4648200"/>
          </a:xfrm>
        </p:spPr>
      </p:pic>
      <p:sp>
        <p:nvSpPr>
          <p:cNvPr id="10" name="Content Placeholder 9"/>
          <p:cNvSpPr>
            <a:spLocks noGrp="1"/>
          </p:cNvSpPr>
          <p:nvPr>
            <p:ph sz="half" idx="2"/>
          </p:nvPr>
        </p:nvSpPr>
        <p:spPr>
          <a:xfrm>
            <a:off x="4287091" y="1171956"/>
            <a:ext cx="4648200" cy="4847844"/>
          </a:xfrm>
        </p:spPr>
        <p:txBody>
          <a:bodyPr>
            <a:noAutofit/>
          </a:bodyPr>
          <a:lstStyle/>
          <a:p>
            <a:r>
              <a:rPr lang="en-US" sz="3200" dirty="0"/>
              <a:t>we have six 3-cliques. </a:t>
            </a:r>
          </a:p>
          <a:p>
            <a:r>
              <a:rPr lang="en-US" sz="3200" dirty="0"/>
              <a:t>We form a Clique-graph with 6 vertices, each vertex representing one of these following 6 cliques: </a:t>
            </a:r>
            <a:endParaRPr lang="en-IN" sz="3200" dirty="0"/>
          </a:p>
          <a:p>
            <a:r>
              <a:rPr lang="en-US" sz="3200" b="1" dirty="0"/>
              <a:t>a:(1, 2, 3);   b:(1, 2, 8);       c:(2, 4, 5);   d:(2, 4, 6);       e:(2, 5, 6);    f:(4, 5,6);</a:t>
            </a:r>
            <a:r>
              <a:rPr lang="en-US" sz="3200" dirty="0"/>
              <a:t> </a:t>
            </a:r>
            <a:endParaRPr lang="en-IN" sz="3200" dirty="0"/>
          </a:p>
          <a:p>
            <a:endParaRPr lang="en-US" sz="3200" dirty="0"/>
          </a:p>
        </p:txBody>
      </p:sp>
      <p:sp>
        <p:nvSpPr>
          <p:cNvPr id="4" name="Slide Number Placeholder 3"/>
          <p:cNvSpPr>
            <a:spLocks noGrp="1"/>
          </p:cNvSpPr>
          <p:nvPr>
            <p:ph type="sldNum" sz="quarter" idx="12"/>
          </p:nvPr>
        </p:nvSpPr>
        <p:spPr/>
        <p:txBody>
          <a:bodyPr/>
          <a:lstStyle/>
          <a:p>
            <a:fld id="{19B12225-5612-419B-A8D5-4B8EEE4C217E}" type="slidenum">
              <a:rPr lang="en-US" smtClean="0"/>
              <a:pPr/>
              <a:t>77</a:t>
            </a:fld>
            <a:endParaRPr lang="en-US"/>
          </a:p>
        </p:txBody>
      </p:sp>
    </p:spTree>
    <p:extLst>
      <p:ext uri="{BB962C8B-B14F-4D97-AF65-F5344CB8AC3E}">
        <p14:creationId xmlns:p14="http://schemas.microsoft.com/office/powerpoint/2010/main" val="13393264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CPM - Illustrated</a:t>
            </a:r>
          </a:p>
        </p:txBody>
      </p:sp>
      <p:sp>
        <p:nvSpPr>
          <p:cNvPr id="3" name="Content Placeholder 2"/>
          <p:cNvSpPr>
            <a:spLocks noGrp="1"/>
          </p:cNvSpPr>
          <p:nvPr>
            <p:ph idx="1"/>
          </p:nvPr>
        </p:nvSpPr>
        <p:spPr>
          <a:xfrm>
            <a:off x="231569" y="1063752"/>
            <a:ext cx="8709660" cy="5562600"/>
          </a:xfrm>
        </p:spPr>
        <p:txBody>
          <a:bodyPr>
            <a:noAutofit/>
          </a:bodyPr>
          <a:lstStyle/>
          <a:p>
            <a:r>
              <a:rPr lang="en-US" sz="2800" dirty="0"/>
              <a:t>k = 3;  add edge if two cliques share min of 2 vertices. </a:t>
            </a:r>
          </a:p>
          <a:p>
            <a:r>
              <a:rPr lang="en-US" sz="2800" dirty="0"/>
              <a:t>Clique a &amp; Clique b have vertices 1 and 2 in common so will be connected through an edge. </a:t>
            </a:r>
          </a:p>
          <a:p>
            <a:r>
              <a:rPr lang="en-US" sz="2800" dirty="0"/>
              <a:t>Similarly add other edges </a:t>
            </a:r>
          </a:p>
          <a:p>
            <a:r>
              <a:rPr lang="en-US" sz="2800" dirty="0"/>
              <a:t>Connected components (a, b) &amp; (c, d, e, f) form the communities. </a:t>
            </a:r>
          </a:p>
          <a:p>
            <a:r>
              <a:rPr lang="en-US" sz="2800" dirty="0"/>
              <a:t>2  connected components -  2 communities: </a:t>
            </a:r>
            <a:endParaRPr lang="en-IN" sz="2800" dirty="0"/>
          </a:p>
          <a:p>
            <a:pPr lvl="1">
              <a:spcBef>
                <a:spcPts val="0"/>
              </a:spcBef>
            </a:pPr>
            <a:r>
              <a:rPr lang="en-US" b="1" dirty="0"/>
              <a:t>c1 : (1, 2, 3, 8)</a:t>
            </a:r>
            <a:endParaRPr lang="en-IN" dirty="0"/>
          </a:p>
          <a:p>
            <a:pPr lvl="1">
              <a:spcBef>
                <a:spcPts val="0"/>
              </a:spcBef>
            </a:pPr>
            <a:r>
              <a:rPr lang="en-US" b="1" dirty="0"/>
              <a:t>c2 : (2, 4, 5, 6)</a:t>
            </a:r>
            <a:endParaRPr lang="en-IN" dirty="0"/>
          </a:p>
          <a:p>
            <a:r>
              <a:rPr lang="en-US" sz="2800" dirty="0"/>
              <a:t>Thus the community set  C = {c1, c2} where the vertex 2  overlaps both the communities. </a:t>
            </a:r>
          </a:p>
          <a:p>
            <a:r>
              <a:rPr lang="en-US" sz="2800" dirty="0"/>
              <a:t>Vertex  7 is isolated  as it is not a part of any 3-cliques.</a:t>
            </a:r>
            <a:endParaRPr lang="en-IN" sz="2800" dirty="0"/>
          </a:p>
          <a:p>
            <a:endParaRPr lang="en-US" sz="2800" dirty="0"/>
          </a:p>
        </p:txBody>
      </p:sp>
      <p:sp>
        <p:nvSpPr>
          <p:cNvPr id="4" name="Slide Number Placeholder 3"/>
          <p:cNvSpPr>
            <a:spLocks noGrp="1"/>
          </p:cNvSpPr>
          <p:nvPr>
            <p:ph type="sldNum" sz="quarter" idx="12"/>
          </p:nvPr>
        </p:nvSpPr>
        <p:spPr/>
        <p:txBody>
          <a:bodyPr/>
          <a:lstStyle/>
          <a:p>
            <a:fld id="{19B12225-5612-419B-A8D5-4B8EEE4C217E}" type="slidenum">
              <a:rPr lang="en-US" smtClean="0"/>
              <a:pPr/>
              <a:t>78</a:t>
            </a:fld>
            <a:endParaRPr lang="en-US"/>
          </a:p>
        </p:txBody>
      </p:sp>
    </p:spTree>
    <p:extLst>
      <p:ext uri="{BB962C8B-B14F-4D97-AF65-F5344CB8AC3E}">
        <p14:creationId xmlns:p14="http://schemas.microsoft.com/office/powerpoint/2010/main" val="8659459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CFECF0CD-B922-9046-898C-F765BAA0C69D}"/>
              </a:ext>
            </a:extLst>
          </p:cNvPr>
          <p:cNvSpPr>
            <a:spLocks noGrp="1"/>
          </p:cNvSpPr>
          <p:nvPr>
            <p:ph type="title" idx="4294967295"/>
          </p:nvPr>
        </p:nvSpPr>
        <p:spPr/>
        <p:txBody>
          <a:bodyPr/>
          <a:lstStyle/>
          <a:p>
            <a:r>
              <a:rPr lang="en-US" altLang="en-US">
                <a:ea typeface="宋体" panose="02010600030101010101" pitchFamily="2" charset="-122"/>
              </a:rPr>
              <a:t>CPM Example</a:t>
            </a:r>
          </a:p>
        </p:txBody>
      </p:sp>
      <p:pic>
        <p:nvPicPr>
          <p:cNvPr id="17411" name="Picture 3" descr="network.pdf">
            <a:extLst>
              <a:ext uri="{FF2B5EF4-FFF2-40B4-BE49-F238E27FC236}">
                <a16:creationId xmlns:a16="http://schemas.microsoft.com/office/drawing/2014/main" id="{7A3E9450-0E41-1643-93CC-14CAA37BAF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025" y="1470025"/>
            <a:ext cx="4327525"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TextBox 4">
            <a:extLst>
              <a:ext uri="{FF2B5EF4-FFF2-40B4-BE49-F238E27FC236}">
                <a16:creationId xmlns:a16="http://schemas.microsoft.com/office/drawing/2014/main" id="{F590A6C6-FCE6-8143-A773-1586F03E563C}"/>
              </a:ext>
            </a:extLst>
          </p:cNvPr>
          <p:cNvSpPr txBox="1">
            <a:spLocks noChangeArrowheads="1"/>
          </p:cNvSpPr>
          <p:nvPr/>
        </p:nvSpPr>
        <p:spPr bwMode="auto">
          <a:xfrm>
            <a:off x="5649913" y="1417638"/>
            <a:ext cx="3036887"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en-US" sz="2000" b="1"/>
              <a:t>Cliques of size 3:</a:t>
            </a:r>
          </a:p>
          <a:p>
            <a:r>
              <a:rPr lang="en-US" altLang="en-US" sz="2000"/>
              <a:t>{1, 2, 3}, {1, 3, 4}, {4, 5, 6}, {5, 6, 7}, {5, 6, 8}, {5, 7, 8}, </a:t>
            </a:r>
          </a:p>
          <a:p>
            <a:r>
              <a:rPr lang="en-US" altLang="en-US" sz="2000"/>
              <a:t>{6, 7, 8}</a:t>
            </a:r>
          </a:p>
        </p:txBody>
      </p:sp>
      <p:grpSp>
        <p:nvGrpSpPr>
          <p:cNvPr id="17413" name="Group 5">
            <a:extLst>
              <a:ext uri="{FF2B5EF4-FFF2-40B4-BE49-F238E27FC236}">
                <a16:creationId xmlns:a16="http://schemas.microsoft.com/office/drawing/2014/main" id="{3686C6FC-78EE-7241-9705-9AAE26ECB921}"/>
              </a:ext>
            </a:extLst>
          </p:cNvPr>
          <p:cNvGrpSpPr>
            <a:grpSpLocks noChangeAspect="1"/>
          </p:cNvGrpSpPr>
          <p:nvPr/>
        </p:nvGrpSpPr>
        <p:grpSpPr bwMode="auto">
          <a:xfrm>
            <a:off x="4330700" y="3675063"/>
            <a:ext cx="4813300" cy="2489200"/>
            <a:chOff x="0" y="0"/>
            <a:chExt cx="4813300" cy="2489200"/>
          </a:xfrm>
        </p:grpSpPr>
        <p:pic>
          <p:nvPicPr>
            <p:cNvPr id="17414" name="Picture 6">
              <a:extLst>
                <a:ext uri="{FF2B5EF4-FFF2-40B4-BE49-F238E27FC236}">
                  <a16:creationId xmlns:a16="http://schemas.microsoft.com/office/drawing/2014/main" id="{869B9F7B-2626-444A-97CF-F4DB93F58B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800" y="0"/>
              <a:ext cx="3619500"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5" name="Picture 7">
              <a:extLst>
                <a:ext uri="{FF2B5EF4-FFF2-40B4-BE49-F238E27FC236}">
                  <a16:creationId xmlns:a16="http://schemas.microsoft.com/office/drawing/2014/main" id="{F16D8254-CD57-CE4D-83DE-85E3EB566A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7800"/>
              <a:ext cx="1193800" cy="231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416" name="TextBox 9">
            <a:extLst>
              <a:ext uri="{FF2B5EF4-FFF2-40B4-BE49-F238E27FC236}">
                <a16:creationId xmlns:a16="http://schemas.microsoft.com/office/drawing/2014/main" id="{3B33DC3F-B114-0E41-A9C6-4AB153289C11}"/>
              </a:ext>
            </a:extLst>
          </p:cNvPr>
          <p:cNvSpPr txBox="1">
            <a:spLocks noChangeArrowheads="1"/>
          </p:cNvSpPr>
          <p:nvPr/>
        </p:nvSpPr>
        <p:spPr bwMode="auto">
          <a:xfrm>
            <a:off x="1179513" y="4276725"/>
            <a:ext cx="197485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en-US" sz="2400"/>
              <a:t>Communities: </a:t>
            </a:r>
          </a:p>
          <a:p>
            <a:pPr algn="ctr"/>
            <a:r>
              <a:rPr lang="en-US" altLang="en-US" sz="2400"/>
              <a:t>{1, 2, 3, </a:t>
            </a:r>
            <a:r>
              <a:rPr lang="en-US" altLang="en-US" sz="2400" u="sng"/>
              <a:t>4</a:t>
            </a:r>
            <a:r>
              <a:rPr lang="en-US" altLang="en-US" sz="2400"/>
              <a:t>}</a:t>
            </a:r>
          </a:p>
          <a:p>
            <a:pPr algn="ctr"/>
            <a:r>
              <a:rPr lang="en-US" altLang="en-US" sz="2400"/>
              <a:t>{</a:t>
            </a:r>
            <a:r>
              <a:rPr lang="en-US" altLang="en-US" sz="2400" u="sng"/>
              <a:t>4</a:t>
            </a:r>
            <a:r>
              <a:rPr lang="en-US" altLang="en-US" sz="2400"/>
              <a:t>, 5, 6, 7, 8}</a:t>
            </a:r>
          </a:p>
        </p:txBody>
      </p:sp>
      <p:sp>
        <p:nvSpPr>
          <p:cNvPr id="17417" name="Right Arrow 10">
            <a:extLst>
              <a:ext uri="{FF2B5EF4-FFF2-40B4-BE49-F238E27FC236}">
                <a16:creationId xmlns:a16="http://schemas.microsoft.com/office/drawing/2014/main" id="{8847C2D7-8AB7-A045-8BDD-22E9A38E3413}"/>
              </a:ext>
            </a:extLst>
          </p:cNvPr>
          <p:cNvSpPr>
            <a:spLocks noChangeArrowheads="1"/>
          </p:cNvSpPr>
          <p:nvPr/>
        </p:nvSpPr>
        <p:spPr bwMode="auto">
          <a:xfrm>
            <a:off x="5054600" y="2085975"/>
            <a:ext cx="469900" cy="258763"/>
          </a:xfrm>
          <a:prstGeom prst="rightArrow">
            <a:avLst>
              <a:gd name="adj1" fmla="val 50000"/>
              <a:gd name="adj2" fmla="val 50006"/>
            </a:avLst>
          </a:prstGeom>
          <a:gradFill rotWithShape="1">
            <a:gsLst>
              <a:gs pos="0">
                <a:srgbClr val="3F80CD"/>
              </a:gs>
              <a:gs pos="100000">
                <a:srgbClr val="9BC1FF"/>
              </a:gs>
            </a:gsLst>
            <a:lin ang="5400000"/>
          </a:gradFill>
          <a:ln w="9525">
            <a:solidFill>
              <a:srgbClr val="4A7EBB"/>
            </a:solidFill>
            <a:miter lim="800000"/>
            <a:headEnd/>
            <a:tailEnd/>
          </a:ln>
          <a:effectLst>
            <a:outerShdw dist="23000" dir="5400000" algn="ctr" rotWithShape="0">
              <a:srgbClr val="000000">
                <a:alpha val="34000"/>
              </a:srgb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endParaRPr lang="en-US" altLang="en-US">
              <a:solidFill>
                <a:srgbClr val="FFFFFF"/>
              </a:solidFill>
            </a:endParaRPr>
          </a:p>
        </p:txBody>
      </p:sp>
      <p:sp>
        <p:nvSpPr>
          <p:cNvPr id="17418" name="Down Arrow 12">
            <a:extLst>
              <a:ext uri="{FF2B5EF4-FFF2-40B4-BE49-F238E27FC236}">
                <a16:creationId xmlns:a16="http://schemas.microsoft.com/office/drawing/2014/main" id="{422AC404-01FB-E04B-8964-79036C53C57E}"/>
              </a:ext>
            </a:extLst>
          </p:cNvPr>
          <p:cNvSpPr>
            <a:spLocks noChangeArrowheads="1"/>
          </p:cNvSpPr>
          <p:nvPr/>
        </p:nvSpPr>
        <p:spPr bwMode="auto">
          <a:xfrm>
            <a:off x="7104063" y="2816225"/>
            <a:ext cx="360362" cy="601663"/>
          </a:xfrm>
          <a:prstGeom prst="downArrow">
            <a:avLst>
              <a:gd name="adj1" fmla="val 50000"/>
              <a:gd name="adj2" fmla="val 50019"/>
            </a:avLst>
          </a:prstGeom>
          <a:gradFill rotWithShape="1">
            <a:gsLst>
              <a:gs pos="0">
                <a:srgbClr val="3F80CD"/>
              </a:gs>
              <a:gs pos="100000">
                <a:srgbClr val="9BC1FF"/>
              </a:gs>
            </a:gsLst>
            <a:lin ang="5400000"/>
          </a:gradFill>
          <a:ln w="9525">
            <a:solidFill>
              <a:srgbClr val="4A7EBB"/>
            </a:solidFill>
            <a:miter lim="800000"/>
            <a:headEnd/>
            <a:tailEnd/>
          </a:ln>
          <a:effectLst>
            <a:outerShdw dist="23000" dir="5400000" algn="ctr" rotWithShape="0">
              <a:srgbClr val="000000">
                <a:alpha val="34000"/>
              </a:srgb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endParaRPr lang="en-US" altLang="en-US">
              <a:solidFill>
                <a:srgbClr val="FFFFFF"/>
              </a:solidFill>
            </a:endParaRPr>
          </a:p>
        </p:txBody>
      </p:sp>
      <p:sp>
        <p:nvSpPr>
          <p:cNvPr id="17419" name="Left Arrow 13">
            <a:extLst>
              <a:ext uri="{FF2B5EF4-FFF2-40B4-BE49-F238E27FC236}">
                <a16:creationId xmlns:a16="http://schemas.microsoft.com/office/drawing/2014/main" id="{74292541-62A9-1440-8ADB-76A0B74F4EA3}"/>
              </a:ext>
            </a:extLst>
          </p:cNvPr>
          <p:cNvSpPr>
            <a:spLocks noChangeArrowheads="1"/>
          </p:cNvSpPr>
          <p:nvPr/>
        </p:nvSpPr>
        <p:spPr bwMode="auto">
          <a:xfrm>
            <a:off x="3352800" y="4806950"/>
            <a:ext cx="793750" cy="307975"/>
          </a:xfrm>
          <a:prstGeom prst="leftArrow">
            <a:avLst>
              <a:gd name="adj1" fmla="val 50000"/>
              <a:gd name="adj2" fmla="val 49816"/>
            </a:avLst>
          </a:prstGeom>
          <a:gradFill rotWithShape="1">
            <a:gsLst>
              <a:gs pos="0">
                <a:srgbClr val="3F80CD"/>
              </a:gs>
              <a:gs pos="100000">
                <a:srgbClr val="9BC1FF"/>
              </a:gs>
            </a:gsLst>
            <a:lin ang="5400000"/>
          </a:gradFill>
          <a:ln w="9525">
            <a:solidFill>
              <a:srgbClr val="4A7EBB"/>
            </a:solidFill>
            <a:miter lim="800000"/>
            <a:headEnd/>
            <a:tailEnd/>
          </a:ln>
          <a:effectLst>
            <a:outerShdw dist="23000" dir="5400000" algn="ctr" rotWithShape="0">
              <a:srgbClr val="000000">
                <a:alpha val="34000"/>
              </a:srgb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endParaRPr lang="en-US" altLang="en-US">
              <a:solidFill>
                <a:srgbClr val="FFFFFF"/>
              </a:solidFill>
            </a:endParaRPr>
          </a:p>
        </p:txBody>
      </p:sp>
      <p:sp>
        <p:nvSpPr>
          <p:cNvPr id="17420" name="Slide Number Placeholder 11">
            <a:extLst>
              <a:ext uri="{FF2B5EF4-FFF2-40B4-BE49-F238E27FC236}">
                <a16:creationId xmlns:a16="http://schemas.microsoft.com/office/drawing/2014/main" id="{67B4FA73-8B04-084F-98FF-9EB938EA1384}"/>
              </a:ext>
            </a:extLst>
          </p:cNvPr>
          <p:cNvSpPr txBox="1">
            <a:spLocks noGrp="1" noChangeArrowheads="1"/>
          </p:cNvSpPr>
          <p:nvPr/>
        </p:nvSpPr>
        <p:spPr bwMode="auto">
          <a:xfrm>
            <a:off x="6553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fld id="{C95FB828-C9A2-2942-91E8-C81165FD1882}" type="slidenum">
              <a:rPr lang="en-US" altLang="en-US" sz="1200">
                <a:solidFill>
                  <a:srgbClr val="898989"/>
                </a:solidFill>
              </a:rPr>
              <a:pPr algn="r"/>
              <a:t>79</a:t>
            </a:fld>
            <a:endParaRPr lang="en-US" altLang="en-US" sz="1200">
              <a:solidFill>
                <a:srgbClr val="898989"/>
              </a:solidFill>
            </a:endParaRPr>
          </a:p>
        </p:txBody>
      </p:sp>
    </p:spTree>
    <p:extLst>
      <p:ext uri="{BB962C8B-B14F-4D97-AF65-F5344CB8AC3E}">
        <p14:creationId xmlns:p14="http://schemas.microsoft.com/office/powerpoint/2010/main" val="1835774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417"/>
                                        </p:tgtEl>
                                        <p:attrNameLst>
                                          <p:attrName>style.visibility</p:attrName>
                                        </p:attrNameLst>
                                      </p:cBhvr>
                                      <p:to>
                                        <p:strVal val="visible"/>
                                      </p:to>
                                    </p:set>
                                    <p:animEffect transition="in" filter="fade">
                                      <p:cBhvr>
                                        <p:cTn id="7" dur="2000"/>
                                        <p:tgtEl>
                                          <p:spTgt spid="17417"/>
                                        </p:tgtEl>
                                      </p:cBhvr>
                                    </p:animEffect>
                                  </p:childTnLst>
                                </p:cTn>
                              </p:par>
                            </p:childTnLst>
                          </p:cTn>
                        </p:par>
                        <p:par>
                          <p:cTn id="8" fill="hold" nodeType="afterGroup">
                            <p:stCondLst>
                              <p:cond delay="2000"/>
                            </p:stCondLst>
                            <p:childTnLst>
                              <p:par>
                                <p:cTn id="9" presetID="1" presetClass="entr" presetSubtype="0" fill="hold" grpId="0" nodeType="afterEffect">
                                  <p:stCondLst>
                                    <p:cond delay="0"/>
                                  </p:stCondLst>
                                  <p:childTnLst>
                                    <p:set>
                                      <p:cBhvr>
                                        <p:cTn id="10" dur="1" fill="hold">
                                          <p:stCondLst>
                                            <p:cond delay="0"/>
                                          </p:stCondLst>
                                        </p:cTn>
                                        <p:tgtEl>
                                          <p:spTgt spid="1741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418"/>
                                        </p:tgtEl>
                                        <p:attrNameLst>
                                          <p:attrName>style.visibility</p:attrName>
                                        </p:attrNameLst>
                                      </p:cBhvr>
                                      <p:to>
                                        <p:strVal val="visible"/>
                                      </p:to>
                                    </p:set>
                                    <p:animEffect transition="in" filter="fade">
                                      <p:cBhvr>
                                        <p:cTn id="15" dur="2000"/>
                                        <p:tgtEl>
                                          <p:spTgt spid="17418"/>
                                        </p:tgtEl>
                                      </p:cBhvr>
                                    </p:animEffect>
                                  </p:childTnLst>
                                </p:cTn>
                              </p:par>
                            </p:childTnLst>
                          </p:cTn>
                        </p:par>
                        <p:par>
                          <p:cTn id="16" fill="hold" nodeType="afterGroup">
                            <p:stCondLst>
                              <p:cond delay="2000"/>
                            </p:stCondLst>
                            <p:childTnLst>
                              <p:par>
                                <p:cTn id="17" presetID="1" presetClass="entr" presetSubtype="0" fill="hold" nodeType="afterEffect">
                                  <p:stCondLst>
                                    <p:cond delay="0"/>
                                  </p:stCondLst>
                                  <p:childTnLst>
                                    <p:set>
                                      <p:cBhvr>
                                        <p:cTn id="18" dur="1" fill="hold">
                                          <p:stCondLst>
                                            <p:cond delay="0"/>
                                          </p:stCondLst>
                                        </p:cTn>
                                        <p:tgtEl>
                                          <p:spTgt spid="1741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419"/>
                                        </p:tgtEl>
                                        <p:attrNameLst>
                                          <p:attrName>style.visibility</p:attrName>
                                        </p:attrNameLst>
                                      </p:cBhvr>
                                      <p:to>
                                        <p:strVal val="visible"/>
                                      </p:to>
                                    </p:set>
                                    <p:animEffect transition="in" filter="fade">
                                      <p:cBhvr>
                                        <p:cTn id="23" dur="2000"/>
                                        <p:tgtEl>
                                          <p:spTgt spid="17419"/>
                                        </p:tgtEl>
                                      </p:cBhvr>
                                    </p:animEffect>
                                  </p:childTnLst>
                                </p:cTn>
                              </p:par>
                            </p:childTnLst>
                          </p:cTn>
                        </p:par>
                        <p:par>
                          <p:cTn id="24" fill="hold" nodeType="afterGroup">
                            <p:stCondLst>
                              <p:cond delay="2000"/>
                            </p:stCondLst>
                            <p:childTnLst>
                              <p:par>
                                <p:cTn id="25" presetID="1" presetClass="entr" presetSubtype="0" fill="hold" grpId="0" nodeType="afterEffect">
                                  <p:stCondLst>
                                    <p:cond delay="0"/>
                                  </p:stCondLst>
                                  <p:childTnLst>
                                    <p:set>
                                      <p:cBhvr>
                                        <p:cTn id="26" dur="1" fill="hold">
                                          <p:stCondLst>
                                            <p:cond delay="0"/>
                                          </p:stCondLst>
                                        </p:cTn>
                                        <p:tgtEl>
                                          <p:spTgt spid="174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2" grpId="0" autoUpdateAnimBg="0"/>
      <p:bldP spid="17416" grpId="0" autoUpdateAnimBg="0"/>
      <p:bldP spid="17417" grpId="0" animBg="1" autoUpdateAnimBg="0"/>
      <p:bldP spid="17418" grpId="0" animBg="1" autoUpdateAnimBg="0"/>
      <p:bldP spid="17419"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85800" y="24740"/>
            <a:ext cx="8001000" cy="6553200"/>
          </a:xfrm>
          <a:prstGeom prst="rect">
            <a:avLst/>
          </a:prstGeom>
        </p:spPr>
      </p:pic>
    </p:spTree>
    <p:extLst>
      <p:ext uri="{BB962C8B-B14F-4D97-AF65-F5344CB8AC3E}">
        <p14:creationId xmlns:p14="http://schemas.microsoft.com/office/powerpoint/2010/main" val="3326557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Social Media</a:t>
            </a:r>
          </a:p>
        </p:txBody>
      </p:sp>
      <p:sp>
        <p:nvSpPr>
          <p:cNvPr id="3" name="Content Placeholder 2"/>
          <p:cNvSpPr>
            <a:spLocks noGrp="1"/>
          </p:cNvSpPr>
          <p:nvPr>
            <p:ph idx="1"/>
          </p:nvPr>
        </p:nvSpPr>
        <p:spPr>
          <a:xfrm>
            <a:off x="457200" y="1066800"/>
            <a:ext cx="3657600" cy="5318760"/>
          </a:xfrm>
        </p:spPr>
        <p:txBody>
          <a:bodyPr>
            <a:noAutofit/>
          </a:bodyPr>
          <a:lstStyle/>
          <a:p>
            <a:r>
              <a:rPr lang="en-US" sz="2000" dirty="0"/>
              <a:t>Online Social Networking</a:t>
            </a:r>
          </a:p>
          <a:p>
            <a:r>
              <a:rPr lang="en-US" sz="2000" dirty="0"/>
              <a:t>Publishing</a:t>
            </a:r>
          </a:p>
          <a:p>
            <a:pPr lvl="1"/>
            <a:r>
              <a:rPr lang="en-US" sz="2000" dirty="0"/>
              <a:t>Blogging</a:t>
            </a:r>
          </a:p>
          <a:p>
            <a:pPr lvl="1"/>
            <a:r>
              <a:rPr lang="en-US" sz="2000" dirty="0"/>
              <a:t>Wiki</a:t>
            </a:r>
          </a:p>
          <a:p>
            <a:pPr marL="342900" lvl="1" indent="-342900">
              <a:buFont typeface="Arial" pitchFamily="34" charset="0"/>
              <a:buChar char="•"/>
            </a:pPr>
            <a:r>
              <a:rPr lang="en-US" sz="2000" dirty="0"/>
              <a:t>Micro blogging</a:t>
            </a:r>
          </a:p>
          <a:p>
            <a:pPr marL="342900" lvl="1" indent="-342900">
              <a:buFont typeface="Arial" pitchFamily="34" charset="0"/>
              <a:buChar char="•"/>
            </a:pPr>
            <a:r>
              <a:rPr lang="en-US" sz="2000" dirty="0"/>
              <a:t>Social News</a:t>
            </a:r>
          </a:p>
          <a:p>
            <a:r>
              <a:rPr lang="en-US" sz="2000" dirty="0"/>
              <a:t>Social Bookmarking</a:t>
            </a:r>
          </a:p>
          <a:p>
            <a:r>
              <a:rPr lang="en-US" sz="2000" dirty="0"/>
              <a:t>Media Sharing</a:t>
            </a:r>
          </a:p>
          <a:p>
            <a:pPr lvl="1"/>
            <a:r>
              <a:rPr lang="en-US" sz="2000" dirty="0"/>
              <a:t>Video Sharing</a:t>
            </a:r>
          </a:p>
          <a:p>
            <a:pPr lvl="1"/>
            <a:r>
              <a:rPr lang="en-US" sz="2000" dirty="0"/>
              <a:t>Photo Sharing</a:t>
            </a:r>
          </a:p>
          <a:p>
            <a:pPr lvl="1"/>
            <a:r>
              <a:rPr lang="en-US" sz="2000" dirty="0"/>
              <a:t>Podcast Sharing</a:t>
            </a:r>
          </a:p>
          <a:p>
            <a:r>
              <a:rPr lang="en-US" sz="2000" dirty="0"/>
              <a:t>Opinion, Review, and Ratings Websites</a:t>
            </a:r>
          </a:p>
          <a:p>
            <a:r>
              <a:rPr lang="en-US" sz="2000" dirty="0"/>
              <a:t>Answers</a:t>
            </a:r>
          </a:p>
          <a:p>
            <a:r>
              <a:rPr lang="en-US" sz="2000" dirty="0"/>
              <a:t>Entertainment</a:t>
            </a:r>
          </a:p>
        </p:txBody>
      </p:sp>
      <p:pic>
        <p:nvPicPr>
          <p:cNvPr id="1026"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962400" y="982980"/>
            <a:ext cx="5115227" cy="5486400"/>
          </a:xfrm>
          <a:prstGeom prst="rect">
            <a:avLst/>
          </a:prstGeom>
          <a:noFill/>
          <a:ln w="9525">
            <a:noFill/>
            <a:miter lim="800000"/>
            <a:headEnd/>
            <a:tailEnd/>
          </a:ln>
        </p:spPr>
      </p:pic>
    </p:spTree>
    <p:extLst>
      <p:ext uri="{BB962C8B-B14F-4D97-AF65-F5344CB8AC3E}">
        <p14:creationId xmlns:p14="http://schemas.microsoft.com/office/powerpoint/2010/main" val="22333958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ln w="38100">
          <a:solidFill>
            <a:srgbClr val="008000"/>
          </a:solidFill>
        </a:ln>
      </a:spPr>
      <a:bodyPr rtlCol="0" anchor="ctr"/>
      <a:lstStyle>
        <a:defPPr algn="ctr">
          <a:defRPr/>
        </a:defPPr>
      </a:lstStyle>
      <a:style>
        <a:lnRef idx="1">
          <a:schemeClr val="dk1"/>
        </a:lnRef>
        <a:fillRef idx="0">
          <a:schemeClr val="dk1"/>
        </a:fillRef>
        <a:effectRef idx="0">
          <a:schemeClr val="dk1"/>
        </a:effectRef>
        <a:fontRef idx="minor">
          <a:schemeClr val="tx1"/>
        </a:fontRef>
      </a:style>
    </a:spDef>
    <a:lnDef>
      <a:spPr>
        <a:ln w="28575"/>
      </a:spPr>
      <a:bodyPr/>
      <a:lstStyle/>
      <a:style>
        <a:lnRef idx="1">
          <a:schemeClr val="dk1"/>
        </a:lnRef>
        <a:fillRef idx="0">
          <a:schemeClr val="dk1"/>
        </a:fillRef>
        <a:effectRef idx="0">
          <a:schemeClr val="dk1"/>
        </a:effectRef>
        <a:fontRef idx="minor">
          <a:schemeClr val="tx1"/>
        </a:fontRef>
      </a:style>
    </a:lnDef>
    <a:txDef>
      <a:spPr>
        <a:noFill/>
      </a:spPr>
      <a:bodyPr wrap="none" rtlCol="0">
        <a:spAutoFit/>
      </a:bodyPr>
      <a:lstStyle>
        <a:defPPr>
          <a:defRPr dirty="0"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36689</TotalTime>
  <Words>4328</Words>
  <Application>Microsoft Macintosh PowerPoint</Application>
  <PresentationFormat>On-screen Show (4:3)</PresentationFormat>
  <Paragraphs>522</Paragraphs>
  <Slides>79</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79</vt:i4>
      </vt:variant>
    </vt:vector>
  </HeadingPairs>
  <TitlesOfParts>
    <vt:vector size="89" baseType="lpstr">
      <vt:lpstr>Arial</vt:lpstr>
      <vt:lpstr>Calibri</vt:lpstr>
      <vt:lpstr>Comic Sans MS</vt:lpstr>
      <vt:lpstr>Corbel</vt:lpstr>
      <vt:lpstr>Open Sans</vt:lpstr>
      <vt:lpstr>Times New Roman</vt:lpstr>
      <vt:lpstr>Verdana</vt:lpstr>
      <vt:lpstr>Wingdings</vt:lpstr>
      <vt:lpstr>Wingdings 2</vt:lpstr>
      <vt:lpstr>Module</vt:lpstr>
      <vt:lpstr>Big Data Analytics 2023 Module 6.2 Big Data Applications</vt:lpstr>
      <vt:lpstr>Overview</vt:lpstr>
      <vt:lpstr>PowerPoint Presentation</vt:lpstr>
      <vt:lpstr>Social Networks  -   Big Data</vt:lpstr>
      <vt:lpstr>Social Networks -  Definition</vt:lpstr>
      <vt:lpstr>PowerPoint Presentation</vt:lpstr>
      <vt:lpstr>Social Media: Examples</vt:lpstr>
      <vt:lpstr>PowerPoint Presentation</vt:lpstr>
      <vt:lpstr>Types of Social Media</vt:lpstr>
      <vt:lpstr>Online Social Networking</vt:lpstr>
      <vt:lpstr>Blogging</vt:lpstr>
      <vt:lpstr>Wiki</vt:lpstr>
      <vt:lpstr>Social News</vt:lpstr>
      <vt:lpstr>Social Bookmarking</vt:lpstr>
      <vt:lpstr>Media Sharing</vt:lpstr>
      <vt:lpstr>Opinion, Review, and Ratings Websites</vt:lpstr>
      <vt:lpstr>Socially-Provided Answers</vt:lpstr>
      <vt:lpstr>Main Characteristics </vt:lpstr>
      <vt:lpstr>Some Mining Applications</vt:lpstr>
      <vt:lpstr>Social Network Mining Applications</vt:lpstr>
      <vt:lpstr>PowerPoint Presentation</vt:lpstr>
      <vt:lpstr>FaceBook</vt:lpstr>
      <vt:lpstr>FaceBook</vt:lpstr>
      <vt:lpstr>FaceBook</vt:lpstr>
      <vt:lpstr>Topic Data</vt:lpstr>
      <vt:lpstr>The Flashback</vt:lpstr>
      <vt:lpstr>Other Applications</vt:lpstr>
      <vt:lpstr>New Application areas 2023</vt:lpstr>
      <vt:lpstr>Social Networks - Characteristics</vt:lpstr>
      <vt:lpstr>Characteristics</vt:lpstr>
      <vt:lpstr>Social Network as a Graph</vt:lpstr>
      <vt:lpstr>Follows Relationship in Twitter</vt:lpstr>
      <vt:lpstr>LiveJournal – Undirected Edges</vt:lpstr>
      <vt:lpstr>DBLP-  Weighted Edges</vt:lpstr>
      <vt:lpstr>Types of Social Networks                                   -Collaboration Graph</vt:lpstr>
      <vt:lpstr>Collaboration Graph</vt:lpstr>
      <vt:lpstr>Who-talks-to-Whom Graphs</vt:lpstr>
      <vt:lpstr>Information Linkage Graphs</vt:lpstr>
      <vt:lpstr>Heterogenous Social Networks</vt:lpstr>
      <vt:lpstr>A tripartite Social Graph</vt:lpstr>
      <vt:lpstr>Social Community</vt:lpstr>
      <vt:lpstr>Social Media Communities</vt:lpstr>
      <vt:lpstr>Networks &amp; Communities</vt:lpstr>
      <vt:lpstr>Goal: Find Densely Linked Clusters</vt:lpstr>
      <vt:lpstr>Micro-Markets in Sponsored Search</vt:lpstr>
      <vt:lpstr>Movies and Actors</vt:lpstr>
      <vt:lpstr>Explicit Social Media Communities</vt:lpstr>
      <vt:lpstr>Communities: An Example</vt:lpstr>
      <vt:lpstr>Definition</vt:lpstr>
      <vt:lpstr>Why Community Detection?</vt:lpstr>
      <vt:lpstr>Community Detection vs. Clustering</vt:lpstr>
      <vt:lpstr>Divisive Hierarchical Clustering</vt:lpstr>
      <vt:lpstr>Edge Betweenness</vt:lpstr>
      <vt:lpstr>Method 1: Strength of Weak Ties</vt:lpstr>
      <vt:lpstr>Edge Betweenness: Example</vt:lpstr>
      <vt:lpstr>Edge Betweennesss</vt:lpstr>
      <vt:lpstr>The Girvan-Newman Algorithm</vt:lpstr>
      <vt:lpstr>The Girvan-Newman Algorithm</vt:lpstr>
      <vt:lpstr>Edge Betweenness Clustering: Example</vt:lpstr>
      <vt:lpstr>Implementation</vt:lpstr>
      <vt:lpstr>Girvan Newman method: Example</vt:lpstr>
      <vt:lpstr>Girvan Newman method: example</vt:lpstr>
      <vt:lpstr>Girvan Newman method: example</vt:lpstr>
      <vt:lpstr>Girvan Newman method: example</vt:lpstr>
      <vt:lpstr>Girvan-Newman: Example</vt:lpstr>
      <vt:lpstr>Another example</vt:lpstr>
      <vt:lpstr>Another example</vt:lpstr>
      <vt:lpstr>Another example</vt:lpstr>
      <vt:lpstr>Girvan-Newman: Results</vt:lpstr>
      <vt:lpstr>Girvan-Newman: Results</vt:lpstr>
      <vt:lpstr>We need to resolve 2 questions</vt:lpstr>
      <vt:lpstr>Direct Discovery of Communities</vt:lpstr>
      <vt:lpstr>Facebook Network</vt:lpstr>
      <vt:lpstr>Clique Percolation Method</vt:lpstr>
      <vt:lpstr>Clique Percolation Method (CPM)</vt:lpstr>
      <vt:lpstr>PowerPoint Presentation</vt:lpstr>
      <vt:lpstr>CPM -  Illustrated</vt:lpstr>
      <vt:lpstr>CPM - Illustrated</vt:lpstr>
      <vt:lpstr>CPM Example</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Goutam Murlidhar</cp:lastModifiedBy>
  <cp:revision>1818</cp:revision>
  <cp:lastPrinted>2014-02-12T18:03:05Z</cp:lastPrinted>
  <dcterms:created xsi:type="dcterms:W3CDTF">2009-06-12T17:14:38Z</dcterms:created>
  <dcterms:modified xsi:type="dcterms:W3CDTF">2023-10-15T18:37:48Z</dcterms:modified>
</cp:coreProperties>
</file>